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7" r:id="rId2"/>
    <p:sldId id="259" r:id="rId3"/>
    <p:sldId id="258" r:id="rId4"/>
    <p:sldId id="3179" r:id="rId5"/>
    <p:sldId id="3210" r:id="rId6"/>
    <p:sldId id="3197" r:id="rId7"/>
    <p:sldId id="3198" r:id="rId8"/>
    <p:sldId id="3199" r:id="rId9"/>
    <p:sldId id="3200" r:id="rId10"/>
    <p:sldId id="3220" r:id="rId11"/>
    <p:sldId id="2608" r:id="rId12"/>
    <p:sldId id="2609" r:id="rId13"/>
    <p:sldId id="3201" r:id="rId14"/>
    <p:sldId id="3203" r:id="rId15"/>
    <p:sldId id="3202" r:id="rId16"/>
    <p:sldId id="3204" r:id="rId17"/>
    <p:sldId id="3205" r:id="rId18"/>
    <p:sldId id="3206" r:id="rId19"/>
    <p:sldId id="3207" r:id="rId20"/>
    <p:sldId id="3208" r:id="rId21"/>
    <p:sldId id="3209" r:id="rId22"/>
    <p:sldId id="3211" r:id="rId23"/>
    <p:sldId id="3212" r:id="rId24"/>
    <p:sldId id="3213" r:id="rId25"/>
    <p:sldId id="3214" r:id="rId26"/>
    <p:sldId id="3216" r:id="rId27"/>
    <p:sldId id="3217" r:id="rId28"/>
    <p:sldId id="3219" r:id="rId29"/>
    <p:sldId id="3218" r:id="rId30"/>
    <p:sldId id="27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cha Furtado Adv" initials="RFA" lastIdx="1" clrIdx="0">
    <p:extLst>
      <p:ext uri="{19B8F6BF-5375-455C-9EA6-DF929625EA0E}">
        <p15:presenceInfo xmlns:p15="http://schemas.microsoft.com/office/powerpoint/2012/main" userId="404ca333ff9f64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23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6T16:02:29.32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6T16:02:29.32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6T16:02:29.32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6T16:02:29.32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6T16:02:29.32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6T16:02:29.32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6T16:02:29.32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6T16:02:29.32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6T16:02:29.32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38914C-BCE2-49C2-98E8-BE1E7FFC1C01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543A063A-F474-4D71-AFAF-A9AFF2A7DD4B}">
      <dgm:prSet phldrT="[Texto]"/>
      <dgm:spPr/>
      <dgm:t>
        <a:bodyPr/>
        <a:lstStyle/>
        <a:p>
          <a:r>
            <a:rPr lang="pt-BR" dirty="0"/>
            <a:t>ADM. PÚBLICA </a:t>
          </a:r>
          <a:r>
            <a:rPr lang="pt-BR" b="1" dirty="0"/>
            <a:t>PATRIMONIALISTA</a:t>
          </a:r>
          <a:endParaRPr lang="pt-BR" dirty="0"/>
        </a:p>
      </dgm:t>
    </dgm:pt>
    <dgm:pt modelId="{183F2A15-E504-4396-BE18-995B7B7048E1}" type="parTrans" cxnId="{7584F655-0232-49E5-AB1B-92BC7F131BA0}">
      <dgm:prSet/>
      <dgm:spPr/>
      <dgm:t>
        <a:bodyPr/>
        <a:lstStyle/>
        <a:p>
          <a:endParaRPr lang="pt-BR"/>
        </a:p>
      </dgm:t>
    </dgm:pt>
    <dgm:pt modelId="{E22FFC76-78B8-46E9-B11C-DBD49733EBDB}" type="sibTrans" cxnId="{7584F655-0232-49E5-AB1B-92BC7F131BA0}">
      <dgm:prSet/>
      <dgm:spPr/>
      <dgm:t>
        <a:bodyPr/>
        <a:lstStyle/>
        <a:p>
          <a:endParaRPr lang="pt-BR"/>
        </a:p>
      </dgm:t>
    </dgm:pt>
    <dgm:pt modelId="{8C051ED6-3EAD-47AE-BFD0-89B81AD41988}">
      <dgm:prSet phldrT="[Texto]"/>
      <dgm:spPr/>
      <dgm:t>
        <a:bodyPr/>
        <a:lstStyle/>
        <a:p>
          <a:r>
            <a:rPr lang="pt-BR" dirty="0"/>
            <a:t>Ausência de separação entre público e privado</a:t>
          </a:r>
        </a:p>
      </dgm:t>
    </dgm:pt>
    <dgm:pt modelId="{E2698E1B-6DEA-4853-B96E-899359038018}" type="parTrans" cxnId="{48E3998E-060F-481B-BA2A-B9C876F7D7DE}">
      <dgm:prSet/>
      <dgm:spPr/>
      <dgm:t>
        <a:bodyPr/>
        <a:lstStyle/>
        <a:p>
          <a:endParaRPr lang="pt-BR"/>
        </a:p>
      </dgm:t>
    </dgm:pt>
    <dgm:pt modelId="{58532836-15FD-4343-A93A-860F763DC70D}" type="sibTrans" cxnId="{48E3998E-060F-481B-BA2A-B9C876F7D7DE}">
      <dgm:prSet/>
      <dgm:spPr/>
      <dgm:t>
        <a:bodyPr/>
        <a:lstStyle/>
        <a:p>
          <a:endParaRPr lang="pt-BR"/>
        </a:p>
      </dgm:t>
    </dgm:pt>
    <dgm:pt modelId="{F0D95941-0C61-49B2-9C81-F4AEE3F31702}">
      <dgm:prSet phldrT="[Texto]"/>
      <dgm:spPr/>
      <dgm:t>
        <a:bodyPr/>
        <a:lstStyle/>
        <a:p>
          <a:r>
            <a:rPr lang="pt-BR" dirty="0"/>
            <a:t>ADM. PÚBLICA </a:t>
          </a:r>
          <a:r>
            <a:rPr lang="pt-BR" b="1" dirty="0"/>
            <a:t>BUROCRÁTICA</a:t>
          </a:r>
          <a:endParaRPr lang="pt-BR" dirty="0"/>
        </a:p>
      </dgm:t>
    </dgm:pt>
    <dgm:pt modelId="{DD0C05B2-6BCE-4009-BD22-CCCDADD99D26}" type="parTrans" cxnId="{502546A8-D384-4189-95FA-65DE78E25902}">
      <dgm:prSet/>
      <dgm:spPr/>
      <dgm:t>
        <a:bodyPr/>
        <a:lstStyle/>
        <a:p>
          <a:endParaRPr lang="pt-BR"/>
        </a:p>
      </dgm:t>
    </dgm:pt>
    <dgm:pt modelId="{331845E5-14D5-4EEC-878C-AF300E94D49C}" type="sibTrans" cxnId="{502546A8-D384-4189-95FA-65DE78E25902}">
      <dgm:prSet/>
      <dgm:spPr/>
      <dgm:t>
        <a:bodyPr/>
        <a:lstStyle/>
        <a:p>
          <a:endParaRPr lang="pt-BR"/>
        </a:p>
      </dgm:t>
    </dgm:pt>
    <dgm:pt modelId="{F664A3F6-DC7B-4F64-A399-88E6FF9A0EA2}">
      <dgm:prSet phldrT="[Texto]"/>
      <dgm:spPr/>
      <dgm:t>
        <a:bodyPr/>
        <a:lstStyle/>
        <a:p>
          <a:r>
            <a:rPr lang="pt-BR" dirty="0"/>
            <a:t>Foco nos aspectos formais – interesse público</a:t>
          </a:r>
        </a:p>
      </dgm:t>
    </dgm:pt>
    <dgm:pt modelId="{C787B50B-DBED-4F07-A8F1-AFBDE6F1B0BB}" type="parTrans" cxnId="{A7BA0537-B5D3-4C5A-8684-28650318BB56}">
      <dgm:prSet/>
      <dgm:spPr/>
      <dgm:t>
        <a:bodyPr/>
        <a:lstStyle/>
        <a:p>
          <a:endParaRPr lang="pt-BR"/>
        </a:p>
      </dgm:t>
    </dgm:pt>
    <dgm:pt modelId="{1766637E-E253-4DD1-ABCC-8A0DF4064C97}" type="sibTrans" cxnId="{A7BA0537-B5D3-4C5A-8684-28650318BB56}">
      <dgm:prSet/>
      <dgm:spPr/>
      <dgm:t>
        <a:bodyPr/>
        <a:lstStyle/>
        <a:p>
          <a:endParaRPr lang="pt-BR"/>
        </a:p>
      </dgm:t>
    </dgm:pt>
    <dgm:pt modelId="{FDE1D1BA-CFD4-45CD-8571-6D3BE47A09BE}">
      <dgm:prSet phldrT="[Texto]"/>
      <dgm:spPr/>
      <dgm:t>
        <a:bodyPr/>
        <a:lstStyle/>
        <a:p>
          <a:r>
            <a:rPr lang="pt-BR" dirty="0"/>
            <a:t>ADM. PÚBLICA </a:t>
          </a:r>
          <a:r>
            <a:rPr lang="pt-BR" b="1" dirty="0"/>
            <a:t>GERENCIAL</a:t>
          </a:r>
          <a:endParaRPr lang="pt-BR" dirty="0"/>
        </a:p>
      </dgm:t>
    </dgm:pt>
    <dgm:pt modelId="{50AF6267-74DA-4425-974C-1147C669AE0A}" type="parTrans" cxnId="{AA1BE02F-DC07-4703-B9E7-498FCB37F679}">
      <dgm:prSet/>
      <dgm:spPr/>
      <dgm:t>
        <a:bodyPr/>
        <a:lstStyle/>
        <a:p>
          <a:endParaRPr lang="pt-BR"/>
        </a:p>
      </dgm:t>
    </dgm:pt>
    <dgm:pt modelId="{6F41EC93-A987-44AD-BBCE-AB7B993E980D}" type="sibTrans" cxnId="{AA1BE02F-DC07-4703-B9E7-498FCB37F679}">
      <dgm:prSet/>
      <dgm:spPr/>
      <dgm:t>
        <a:bodyPr/>
        <a:lstStyle/>
        <a:p>
          <a:endParaRPr lang="pt-BR"/>
        </a:p>
      </dgm:t>
    </dgm:pt>
    <dgm:pt modelId="{A84CE168-28DA-4EAF-9CF2-FEB22C798D8B}">
      <dgm:prSet phldrT="[Texto]"/>
      <dgm:spPr/>
      <dgm:t>
        <a:bodyPr/>
        <a:lstStyle/>
        <a:p>
          <a:r>
            <a:rPr lang="pt-BR" dirty="0"/>
            <a:t>Foco no </a:t>
          </a:r>
          <a:r>
            <a:rPr lang="pt-BR" b="1" dirty="0"/>
            <a:t>RESULTADO - EFICIÊNCIA</a:t>
          </a:r>
        </a:p>
      </dgm:t>
    </dgm:pt>
    <dgm:pt modelId="{E57EEA1B-83BA-49F2-BECA-5E31DDC8E2BF}" type="parTrans" cxnId="{EC1209B8-D25A-4115-8346-837F6D5EF741}">
      <dgm:prSet/>
      <dgm:spPr/>
      <dgm:t>
        <a:bodyPr/>
        <a:lstStyle/>
        <a:p>
          <a:endParaRPr lang="pt-BR"/>
        </a:p>
      </dgm:t>
    </dgm:pt>
    <dgm:pt modelId="{5DF164BE-208A-4212-81F0-FE5EE03106A7}" type="sibTrans" cxnId="{EC1209B8-D25A-4115-8346-837F6D5EF741}">
      <dgm:prSet/>
      <dgm:spPr/>
      <dgm:t>
        <a:bodyPr/>
        <a:lstStyle/>
        <a:p>
          <a:endParaRPr lang="pt-BR"/>
        </a:p>
      </dgm:t>
    </dgm:pt>
    <dgm:pt modelId="{30B3E3EF-B7D2-45E2-AA5C-EF48919893DC}" type="pres">
      <dgm:prSet presAssocID="{DC38914C-BCE2-49C2-98E8-BE1E7FFC1C01}" presName="Name0" presStyleCnt="0">
        <dgm:presLayoutVars>
          <dgm:dir/>
          <dgm:animLvl val="lvl"/>
          <dgm:resizeHandles val="exact"/>
        </dgm:presLayoutVars>
      </dgm:prSet>
      <dgm:spPr/>
    </dgm:pt>
    <dgm:pt modelId="{E91C8303-F0B4-4908-ACF0-CD815F389386}" type="pres">
      <dgm:prSet presAssocID="{DC38914C-BCE2-49C2-98E8-BE1E7FFC1C01}" presName="tSp" presStyleCnt="0"/>
      <dgm:spPr/>
    </dgm:pt>
    <dgm:pt modelId="{58F15BDA-E663-4B40-BB87-5437014ECADC}" type="pres">
      <dgm:prSet presAssocID="{DC38914C-BCE2-49C2-98E8-BE1E7FFC1C01}" presName="bSp" presStyleCnt="0"/>
      <dgm:spPr/>
    </dgm:pt>
    <dgm:pt modelId="{2FC37A39-8C66-4787-81FE-DAFF2E50ED77}" type="pres">
      <dgm:prSet presAssocID="{DC38914C-BCE2-49C2-98E8-BE1E7FFC1C01}" presName="process" presStyleCnt="0"/>
      <dgm:spPr/>
    </dgm:pt>
    <dgm:pt modelId="{07E1CC3D-CB64-4EF6-AE7B-F9A7962CEF1D}" type="pres">
      <dgm:prSet presAssocID="{543A063A-F474-4D71-AFAF-A9AFF2A7DD4B}" presName="composite1" presStyleCnt="0"/>
      <dgm:spPr/>
    </dgm:pt>
    <dgm:pt modelId="{38D1CE4F-24D5-4498-8FFF-ABFE10C42A8E}" type="pres">
      <dgm:prSet presAssocID="{543A063A-F474-4D71-AFAF-A9AFF2A7DD4B}" presName="dummyNode1" presStyleLbl="node1" presStyleIdx="0" presStyleCnt="3"/>
      <dgm:spPr/>
    </dgm:pt>
    <dgm:pt modelId="{ED32C0A3-A618-478C-BFBB-CEE145878D40}" type="pres">
      <dgm:prSet presAssocID="{543A063A-F474-4D71-AFAF-A9AFF2A7DD4B}" presName="childNode1" presStyleLbl="bgAcc1" presStyleIdx="0" presStyleCnt="3">
        <dgm:presLayoutVars>
          <dgm:bulletEnabled val="1"/>
        </dgm:presLayoutVars>
      </dgm:prSet>
      <dgm:spPr/>
    </dgm:pt>
    <dgm:pt modelId="{EF16BDE1-5349-4A24-A03F-8155F8EFCB76}" type="pres">
      <dgm:prSet presAssocID="{543A063A-F474-4D71-AFAF-A9AFF2A7DD4B}" presName="childNode1tx" presStyleLbl="bgAcc1" presStyleIdx="0" presStyleCnt="3">
        <dgm:presLayoutVars>
          <dgm:bulletEnabled val="1"/>
        </dgm:presLayoutVars>
      </dgm:prSet>
      <dgm:spPr/>
    </dgm:pt>
    <dgm:pt modelId="{58CED674-0E88-437A-81E9-8553A6A7CB90}" type="pres">
      <dgm:prSet presAssocID="{543A063A-F474-4D71-AFAF-A9AFF2A7DD4B}" presName="parentNode1" presStyleLbl="node1" presStyleIdx="0" presStyleCnt="3" custScaleY="110642">
        <dgm:presLayoutVars>
          <dgm:chMax val="1"/>
          <dgm:bulletEnabled val="1"/>
        </dgm:presLayoutVars>
      </dgm:prSet>
      <dgm:spPr/>
    </dgm:pt>
    <dgm:pt modelId="{29676A6D-5BE5-4904-83B0-12AC87EEA3D7}" type="pres">
      <dgm:prSet presAssocID="{543A063A-F474-4D71-AFAF-A9AFF2A7DD4B}" presName="connSite1" presStyleCnt="0"/>
      <dgm:spPr/>
    </dgm:pt>
    <dgm:pt modelId="{39A77E76-0155-44CE-AD35-89FEF946EF93}" type="pres">
      <dgm:prSet presAssocID="{E22FFC76-78B8-46E9-B11C-DBD49733EBDB}" presName="Name9" presStyleLbl="sibTrans2D1" presStyleIdx="0" presStyleCnt="2"/>
      <dgm:spPr/>
    </dgm:pt>
    <dgm:pt modelId="{D84B8405-CA3B-46C0-BC43-E2CD22F0931E}" type="pres">
      <dgm:prSet presAssocID="{F0D95941-0C61-49B2-9C81-F4AEE3F31702}" presName="composite2" presStyleCnt="0"/>
      <dgm:spPr/>
    </dgm:pt>
    <dgm:pt modelId="{EA931C8C-67F8-4AC1-88E8-3CAB4AF68963}" type="pres">
      <dgm:prSet presAssocID="{F0D95941-0C61-49B2-9C81-F4AEE3F31702}" presName="dummyNode2" presStyleLbl="node1" presStyleIdx="0" presStyleCnt="3"/>
      <dgm:spPr/>
    </dgm:pt>
    <dgm:pt modelId="{6DAB2469-8D2B-4F07-9FC6-FF491E4E5817}" type="pres">
      <dgm:prSet presAssocID="{F0D95941-0C61-49B2-9C81-F4AEE3F31702}" presName="childNode2" presStyleLbl="bgAcc1" presStyleIdx="1" presStyleCnt="3">
        <dgm:presLayoutVars>
          <dgm:bulletEnabled val="1"/>
        </dgm:presLayoutVars>
      </dgm:prSet>
      <dgm:spPr/>
    </dgm:pt>
    <dgm:pt modelId="{CA3E4B90-0421-46EF-AB59-1C653922A1EC}" type="pres">
      <dgm:prSet presAssocID="{F0D95941-0C61-49B2-9C81-F4AEE3F31702}" presName="childNode2tx" presStyleLbl="bgAcc1" presStyleIdx="1" presStyleCnt="3">
        <dgm:presLayoutVars>
          <dgm:bulletEnabled val="1"/>
        </dgm:presLayoutVars>
      </dgm:prSet>
      <dgm:spPr/>
    </dgm:pt>
    <dgm:pt modelId="{CFCBF17D-05E2-4454-A779-9BFEB8313913}" type="pres">
      <dgm:prSet presAssocID="{F0D95941-0C61-49B2-9C81-F4AEE3F31702}" presName="parentNode2" presStyleLbl="node1" presStyleIdx="1" presStyleCnt="3" custScaleY="110642">
        <dgm:presLayoutVars>
          <dgm:chMax val="0"/>
          <dgm:bulletEnabled val="1"/>
        </dgm:presLayoutVars>
      </dgm:prSet>
      <dgm:spPr/>
    </dgm:pt>
    <dgm:pt modelId="{FEDE8490-91D5-461B-A34E-3E5C0EF6460A}" type="pres">
      <dgm:prSet presAssocID="{F0D95941-0C61-49B2-9C81-F4AEE3F31702}" presName="connSite2" presStyleCnt="0"/>
      <dgm:spPr/>
    </dgm:pt>
    <dgm:pt modelId="{5B656E73-A376-4D4A-B558-97E61F44B88C}" type="pres">
      <dgm:prSet presAssocID="{331845E5-14D5-4EEC-878C-AF300E94D49C}" presName="Name18" presStyleLbl="sibTrans2D1" presStyleIdx="1" presStyleCnt="2"/>
      <dgm:spPr/>
    </dgm:pt>
    <dgm:pt modelId="{E83C9379-B5A1-4B39-9F6E-40079FF4462B}" type="pres">
      <dgm:prSet presAssocID="{FDE1D1BA-CFD4-45CD-8571-6D3BE47A09BE}" presName="composite1" presStyleCnt="0"/>
      <dgm:spPr/>
    </dgm:pt>
    <dgm:pt modelId="{EB770AC2-A616-42A7-8563-913D9D2F8B96}" type="pres">
      <dgm:prSet presAssocID="{FDE1D1BA-CFD4-45CD-8571-6D3BE47A09BE}" presName="dummyNode1" presStyleLbl="node1" presStyleIdx="1" presStyleCnt="3"/>
      <dgm:spPr/>
    </dgm:pt>
    <dgm:pt modelId="{9B14A258-D056-477B-85CC-4B50DD2465ED}" type="pres">
      <dgm:prSet presAssocID="{FDE1D1BA-CFD4-45CD-8571-6D3BE47A09BE}" presName="childNode1" presStyleLbl="bgAcc1" presStyleIdx="2" presStyleCnt="3">
        <dgm:presLayoutVars>
          <dgm:bulletEnabled val="1"/>
        </dgm:presLayoutVars>
      </dgm:prSet>
      <dgm:spPr/>
    </dgm:pt>
    <dgm:pt modelId="{F6E55107-673B-4307-AC1F-FB812EF00B8A}" type="pres">
      <dgm:prSet presAssocID="{FDE1D1BA-CFD4-45CD-8571-6D3BE47A09BE}" presName="childNode1tx" presStyleLbl="bgAcc1" presStyleIdx="2" presStyleCnt="3">
        <dgm:presLayoutVars>
          <dgm:bulletEnabled val="1"/>
        </dgm:presLayoutVars>
      </dgm:prSet>
      <dgm:spPr/>
    </dgm:pt>
    <dgm:pt modelId="{E2EBB18A-8896-4BBC-90F4-37566E669C7F}" type="pres">
      <dgm:prSet presAssocID="{FDE1D1BA-CFD4-45CD-8571-6D3BE47A09BE}" presName="parentNode1" presStyleLbl="node1" presStyleIdx="2" presStyleCnt="3" custScaleY="110642">
        <dgm:presLayoutVars>
          <dgm:chMax val="1"/>
          <dgm:bulletEnabled val="1"/>
        </dgm:presLayoutVars>
      </dgm:prSet>
      <dgm:spPr/>
    </dgm:pt>
    <dgm:pt modelId="{1AAA19BB-7C6E-4D68-976B-596BA8832B4B}" type="pres">
      <dgm:prSet presAssocID="{FDE1D1BA-CFD4-45CD-8571-6D3BE47A09BE}" presName="connSite1" presStyleCnt="0"/>
      <dgm:spPr/>
    </dgm:pt>
  </dgm:ptLst>
  <dgm:cxnLst>
    <dgm:cxn modelId="{AA1BE02F-DC07-4703-B9E7-498FCB37F679}" srcId="{DC38914C-BCE2-49C2-98E8-BE1E7FFC1C01}" destId="{FDE1D1BA-CFD4-45CD-8571-6D3BE47A09BE}" srcOrd="2" destOrd="0" parTransId="{50AF6267-74DA-4425-974C-1147C669AE0A}" sibTransId="{6F41EC93-A987-44AD-BBCE-AB7B993E980D}"/>
    <dgm:cxn modelId="{7F846C30-D947-462B-B5F1-4ECBD9E1AB24}" type="presOf" srcId="{8C051ED6-3EAD-47AE-BFD0-89B81AD41988}" destId="{EF16BDE1-5349-4A24-A03F-8155F8EFCB76}" srcOrd="1" destOrd="0" presId="urn:microsoft.com/office/officeart/2005/8/layout/hProcess4"/>
    <dgm:cxn modelId="{DADDF836-DDF7-4162-A8B6-407B1F07309E}" type="presOf" srcId="{E22FFC76-78B8-46E9-B11C-DBD49733EBDB}" destId="{39A77E76-0155-44CE-AD35-89FEF946EF93}" srcOrd="0" destOrd="0" presId="urn:microsoft.com/office/officeart/2005/8/layout/hProcess4"/>
    <dgm:cxn modelId="{A7BA0537-B5D3-4C5A-8684-28650318BB56}" srcId="{F0D95941-0C61-49B2-9C81-F4AEE3F31702}" destId="{F664A3F6-DC7B-4F64-A399-88E6FF9A0EA2}" srcOrd="0" destOrd="0" parTransId="{C787B50B-DBED-4F07-A8F1-AFBDE6F1B0BB}" sibTransId="{1766637E-E253-4DD1-ABCC-8A0DF4064C97}"/>
    <dgm:cxn modelId="{49566E5E-6C8D-4D31-A062-9BFAF17035C2}" type="presOf" srcId="{DC38914C-BCE2-49C2-98E8-BE1E7FFC1C01}" destId="{30B3E3EF-B7D2-45E2-AA5C-EF48919893DC}" srcOrd="0" destOrd="0" presId="urn:microsoft.com/office/officeart/2005/8/layout/hProcess4"/>
    <dgm:cxn modelId="{F9627069-4F77-488C-A002-A2BEC31ADE04}" type="presOf" srcId="{331845E5-14D5-4EEC-878C-AF300E94D49C}" destId="{5B656E73-A376-4D4A-B558-97E61F44B88C}" srcOrd="0" destOrd="0" presId="urn:microsoft.com/office/officeart/2005/8/layout/hProcess4"/>
    <dgm:cxn modelId="{A96CF349-7081-4298-ADA3-A57424D13367}" type="presOf" srcId="{8C051ED6-3EAD-47AE-BFD0-89B81AD41988}" destId="{ED32C0A3-A618-478C-BFBB-CEE145878D40}" srcOrd="0" destOrd="0" presId="urn:microsoft.com/office/officeart/2005/8/layout/hProcess4"/>
    <dgm:cxn modelId="{19A3C251-EC54-4C53-8E92-D25F954BB9C2}" type="presOf" srcId="{F664A3F6-DC7B-4F64-A399-88E6FF9A0EA2}" destId="{CA3E4B90-0421-46EF-AB59-1C653922A1EC}" srcOrd="1" destOrd="0" presId="urn:microsoft.com/office/officeart/2005/8/layout/hProcess4"/>
    <dgm:cxn modelId="{7584F655-0232-49E5-AB1B-92BC7F131BA0}" srcId="{DC38914C-BCE2-49C2-98E8-BE1E7FFC1C01}" destId="{543A063A-F474-4D71-AFAF-A9AFF2A7DD4B}" srcOrd="0" destOrd="0" parTransId="{183F2A15-E504-4396-BE18-995B7B7048E1}" sibTransId="{E22FFC76-78B8-46E9-B11C-DBD49733EBDB}"/>
    <dgm:cxn modelId="{D3C0275A-AC0B-4970-A64E-44BADA3B4EF2}" type="presOf" srcId="{FDE1D1BA-CFD4-45CD-8571-6D3BE47A09BE}" destId="{E2EBB18A-8896-4BBC-90F4-37566E669C7F}" srcOrd="0" destOrd="0" presId="urn:microsoft.com/office/officeart/2005/8/layout/hProcess4"/>
    <dgm:cxn modelId="{48E3998E-060F-481B-BA2A-B9C876F7D7DE}" srcId="{543A063A-F474-4D71-AFAF-A9AFF2A7DD4B}" destId="{8C051ED6-3EAD-47AE-BFD0-89B81AD41988}" srcOrd="0" destOrd="0" parTransId="{E2698E1B-6DEA-4853-B96E-899359038018}" sibTransId="{58532836-15FD-4343-A93A-860F763DC70D}"/>
    <dgm:cxn modelId="{20C9A096-EB63-4FD3-8EC3-3DD8FF8BDB9F}" type="presOf" srcId="{543A063A-F474-4D71-AFAF-A9AFF2A7DD4B}" destId="{58CED674-0E88-437A-81E9-8553A6A7CB90}" srcOrd="0" destOrd="0" presId="urn:microsoft.com/office/officeart/2005/8/layout/hProcess4"/>
    <dgm:cxn modelId="{F6CCDC9B-F3B3-4BFE-89CF-EAEC3FE5E145}" type="presOf" srcId="{A84CE168-28DA-4EAF-9CF2-FEB22C798D8B}" destId="{9B14A258-D056-477B-85CC-4B50DD2465ED}" srcOrd="0" destOrd="0" presId="urn:microsoft.com/office/officeart/2005/8/layout/hProcess4"/>
    <dgm:cxn modelId="{555138A1-7D6B-4A23-A109-F6E8F97233BE}" type="presOf" srcId="{F0D95941-0C61-49B2-9C81-F4AEE3F31702}" destId="{CFCBF17D-05E2-4454-A779-9BFEB8313913}" srcOrd="0" destOrd="0" presId="urn:microsoft.com/office/officeart/2005/8/layout/hProcess4"/>
    <dgm:cxn modelId="{502546A8-D384-4189-95FA-65DE78E25902}" srcId="{DC38914C-BCE2-49C2-98E8-BE1E7FFC1C01}" destId="{F0D95941-0C61-49B2-9C81-F4AEE3F31702}" srcOrd="1" destOrd="0" parTransId="{DD0C05B2-6BCE-4009-BD22-CCCDADD99D26}" sibTransId="{331845E5-14D5-4EEC-878C-AF300E94D49C}"/>
    <dgm:cxn modelId="{EC1209B8-D25A-4115-8346-837F6D5EF741}" srcId="{FDE1D1BA-CFD4-45CD-8571-6D3BE47A09BE}" destId="{A84CE168-28DA-4EAF-9CF2-FEB22C798D8B}" srcOrd="0" destOrd="0" parTransId="{E57EEA1B-83BA-49F2-BECA-5E31DDC8E2BF}" sibTransId="{5DF164BE-208A-4212-81F0-FE5EE03106A7}"/>
    <dgm:cxn modelId="{BE94BFD0-2A5C-4261-9DE6-8A2D8C2318B9}" type="presOf" srcId="{A84CE168-28DA-4EAF-9CF2-FEB22C798D8B}" destId="{F6E55107-673B-4307-AC1F-FB812EF00B8A}" srcOrd="1" destOrd="0" presId="urn:microsoft.com/office/officeart/2005/8/layout/hProcess4"/>
    <dgm:cxn modelId="{E4F1C8DA-BC25-4872-8E84-5FAE4925F3E3}" type="presOf" srcId="{F664A3F6-DC7B-4F64-A399-88E6FF9A0EA2}" destId="{6DAB2469-8D2B-4F07-9FC6-FF491E4E5817}" srcOrd="0" destOrd="0" presId="urn:microsoft.com/office/officeart/2005/8/layout/hProcess4"/>
    <dgm:cxn modelId="{4C2E9074-4F01-4CE0-B675-69A7DB902845}" type="presParOf" srcId="{30B3E3EF-B7D2-45E2-AA5C-EF48919893DC}" destId="{E91C8303-F0B4-4908-ACF0-CD815F389386}" srcOrd="0" destOrd="0" presId="urn:microsoft.com/office/officeart/2005/8/layout/hProcess4"/>
    <dgm:cxn modelId="{B3ADADD0-8A43-4697-8C27-26246C9255FD}" type="presParOf" srcId="{30B3E3EF-B7D2-45E2-AA5C-EF48919893DC}" destId="{58F15BDA-E663-4B40-BB87-5437014ECADC}" srcOrd="1" destOrd="0" presId="urn:microsoft.com/office/officeart/2005/8/layout/hProcess4"/>
    <dgm:cxn modelId="{D5D8AF52-1BB3-453C-BD13-4FB1FEB456CA}" type="presParOf" srcId="{30B3E3EF-B7D2-45E2-AA5C-EF48919893DC}" destId="{2FC37A39-8C66-4787-81FE-DAFF2E50ED77}" srcOrd="2" destOrd="0" presId="urn:microsoft.com/office/officeart/2005/8/layout/hProcess4"/>
    <dgm:cxn modelId="{47AC0032-91D2-44B0-95DA-577EC3B54730}" type="presParOf" srcId="{2FC37A39-8C66-4787-81FE-DAFF2E50ED77}" destId="{07E1CC3D-CB64-4EF6-AE7B-F9A7962CEF1D}" srcOrd="0" destOrd="0" presId="urn:microsoft.com/office/officeart/2005/8/layout/hProcess4"/>
    <dgm:cxn modelId="{C498F61F-B60F-4BBE-960E-0DC162F0D88E}" type="presParOf" srcId="{07E1CC3D-CB64-4EF6-AE7B-F9A7962CEF1D}" destId="{38D1CE4F-24D5-4498-8FFF-ABFE10C42A8E}" srcOrd="0" destOrd="0" presId="urn:microsoft.com/office/officeart/2005/8/layout/hProcess4"/>
    <dgm:cxn modelId="{257619C0-C5A6-40D3-87AF-C8C6D98F52B2}" type="presParOf" srcId="{07E1CC3D-CB64-4EF6-AE7B-F9A7962CEF1D}" destId="{ED32C0A3-A618-478C-BFBB-CEE145878D40}" srcOrd="1" destOrd="0" presId="urn:microsoft.com/office/officeart/2005/8/layout/hProcess4"/>
    <dgm:cxn modelId="{85903930-E984-4C75-B2C1-DCE0F1B33130}" type="presParOf" srcId="{07E1CC3D-CB64-4EF6-AE7B-F9A7962CEF1D}" destId="{EF16BDE1-5349-4A24-A03F-8155F8EFCB76}" srcOrd="2" destOrd="0" presId="urn:microsoft.com/office/officeart/2005/8/layout/hProcess4"/>
    <dgm:cxn modelId="{BACD4811-4D29-4077-B193-6B97A04A7F42}" type="presParOf" srcId="{07E1CC3D-CB64-4EF6-AE7B-F9A7962CEF1D}" destId="{58CED674-0E88-437A-81E9-8553A6A7CB90}" srcOrd="3" destOrd="0" presId="urn:microsoft.com/office/officeart/2005/8/layout/hProcess4"/>
    <dgm:cxn modelId="{4D5BB049-70F8-4E1D-A4D1-E41CF48E93B4}" type="presParOf" srcId="{07E1CC3D-CB64-4EF6-AE7B-F9A7962CEF1D}" destId="{29676A6D-5BE5-4904-83B0-12AC87EEA3D7}" srcOrd="4" destOrd="0" presId="urn:microsoft.com/office/officeart/2005/8/layout/hProcess4"/>
    <dgm:cxn modelId="{CE68BE22-266E-4FA2-8569-A432328E7965}" type="presParOf" srcId="{2FC37A39-8C66-4787-81FE-DAFF2E50ED77}" destId="{39A77E76-0155-44CE-AD35-89FEF946EF93}" srcOrd="1" destOrd="0" presId="urn:microsoft.com/office/officeart/2005/8/layout/hProcess4"/>
    <dgm:cxn modelId="{633A776E-B989-4994-8D94-A32D1C936D32}" type="presParOf" srcId="{2FC37A39-8C66-4787-81FE-DAFF2E50ED77}" destId="{D84B8405-CA3B-46C0-BC43-E2CD22F0931E}" srcOrd="2" destOrd="0" presId="urn:microsoft.com/office/officeart/2005/8/layout/hProcess4"/>
    <dgm:cxn modelId="{676A275E-C131-4CE9-BCD9-61B78058822B}" type="presParOf" srcId="{D84B8405-CA3B-46C0-BC43-E2CD22F0931E}" destId="{EA931C8C-67F8-4AC1-88E8-3CAB4AF68963}" srcOrd="0" destOrd="0" presId="urn:microsoft.com/office/officeart/2005/8/layout/hProcess4"/>
    <dgm:cxn modelId="{6AC650CB-2C74-4212-AC6B-37F681BC60A1}" type="presParOf" srcId="{D84B8405-CA3B-46C0-BC43-E2CD22F0931E}" destId="{6DAB2469-8D2B-4F07-9FC6-FF491E4E5817}" srcOrd="1" destOrd="0" presId="urn:microsoft.com/office/officeart/2005/8/layout/hProcess4"/>
    <dgm:cxn modelId="{E61848B6-2EA1-4AF3-BB4A-E8C52AD8AB69}" type="presParOf" srcId="{D84B8405-CA3B-46C0-BC43-E2CD22F0931E}" destId="{CA3E4B90-0421-46EF-AB59-1C653922A1EC}" srcOrd="2" destOrd="0" presId="urn:microsoft.com/office/officeart/2005/8/layout/hProcess4"/>
    <dgm:cxn modelId="{2E73DD22-103D-4181-BA64-FAF949FAFAF4}" type="presParOf" srcId="{D84B8405-CA3B-46C0-BC43-E2CD22F0931E}" destId="{CFCBF17D-05E2-4454-A779-9BFEB8313913}" srcOrd="3" destOrd="0" presId="urn:microsoft.com/office/officeart/2005/8/layout/hProcess4"/>
    <dgm:cxn modelId="{FB3AF975-52CE-476A-A029-1094F9E7BC44}" type="presParOf" srcId="{D84B8405-CA3B-46C0-BC43-E2CD22F0931E}" destId="{FEDE8490-91D5-461B-A34E-3E5C0EF6460A}" srcOrd="4" destOrd="0" presId="urn:microsoft.com/office/officeart/2005/8/layout/hProcess4"/>
    <dgm:cxn modelId="{2260C029-B9A5-44C2-870B-78120CCC6541}" type="presParOf" srcId="{2FC37A39-8C66-4787-81FE-DAFF2E50ED77}" destId="{5B656E73-A376-4D4A-B558-97E61F44B88C}" srcOrd="3" destOrd="0" presId="urn:microsoft.com/office/officeart/2005/8/layout/hProcess4"/>
    <dgm:cxn modelId="{558EE963-AF25-4072-862E-F03732292FEB}" type="presParOf" srcId="{2FC37A39-8C66-4787-81FE-DAFF2E50ED77}" destId="{E83C9379-B5A1-4B39-9F6E-40079FF4462B}" srcOrd="4" destOrd="0" presId="urn:microsoft.com/office/officeart/2005/8/layout/hProcess4"/>
    <dgm:cxn modelId="{132536E9-203E-4A67-A52F-9D73B73267D7}" type="presParOf" srcId="{E83C9379-B5A1-4B39-9F6E-40079FF4462B}" destId="{EB770AC2-A616-42A7-8563-913D9D2F8B96}" srcOrd="0" destOrd="0" presId="urn:microsoft.com/office/officeart/2005/8/layout/hProcess4"/>
    <dgm:cxn modelId="{BF13FB88-94F4-418E-90C0-E753D86DA4DD}" type="presParOf" srcId="{E83C9379-B5A1-4B39-9F6E-40079FF4462B}" destId="{9B14A258-D056-477B-85CC-4B50DD2465ED}" srcOrd="1" destOrd="0" presId="urn:microsoft.com/office/officeart/2005/8/layout/hProcess4"/>
    <dgm:cxn modelId="{57F6919D-1972-4CAF-B7B7-F59C87CE6D9B}" type="presParOf" srcId="{E83C9379-B5A1-4B39-9F6E-40079FF4462B}" destId="{F6E55107-673B-4307-AC1F-FB812EF00B8A}" srcOrd="2" destOrd="0" presId="urn:microsoft.com/office/officeart/2005/8/layout/hProcess4"/>
    <dgm:cxn modelId="{2CCE0DC7-AF44-45B6-B50D-5DF2D3E57A05}" type="presParOf" srcId="{E83C9379-B5A1-4B39-9F6E-40079FF4462B}" destId="{E2EBB18A-8896-4BBC-90F4-37566E669C7F}" srcOrd="3" destOrd="0" presId="urn:microsoft.com/office/officeart/2005/8/layout/hProcess4"/>
    <dgm:cxn modelId="{2EC44C53-45F9-4221-96CB-E58219DA1448}" type="presParOf" srcId="{E83C9379-B5A1-4B39-9F6E-40079FF4462B}" destId="{1AAA19BB-7C6E-4D68-976B-596BA8832B4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2C0A3-A618-478C-BFBB-CEE145878D40}">
      <dsp:nvSpPr>
        <dsp:cNvPr id="0" name=""/>
        <dsp:cNvSpPr/>
      </dsp:nvSpPr>
      <dsp:spPr>
        <a:xfrm>
          <a:off x="394449" y="1109883"/>
          <a:ext cx="2643690" cy="218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 dirty="0"/>
            <a:t>Ausência de separação entre público e privado</a:t>
          </a:r>
        </a:p>
      </dsp:txBody>
      <dsp:txXfrm>
        <a:off x="444628" y="1160062"/>
        <a:ext cx="2543332" cy="1612885"/>
      </dsp:txXfrm>
    </dsp:sp>
    <dsp:sp modelId="{39A77E76-0155-44CE-AD35-89FEF946EF93}">
      <dsp:nvSpPr>
        <dsp:cNvPr id="0" name=""/>
        <dsp:cNvSpPr/>
      </dsp:nvSpPr>
      <dsp:spPr>
        <a:xfrm>
          <a:off x="1851254" y="1575210"/>
          <a:ext cx="3068728" cy="3068728"/>
        </a:xfrm>
        <a:prstGeom prst="leftCircularArrow">
          <a:avLst>
            <a:gd name="adj1" fmla="val 3650"/>
            <a:gd name="adj2" fmla="val 454532"/>
            <a:gd name="adj3" fmla="val 2230043"/>
            <a:gd name="adj4" fmla="val 9024489"/>
            <a:gd name="adj5" fmla="val 425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ED674-0E88-437A-81E9-8553A6A7CB90}">
      <dsp:nvSpPr>
        <dsp:cNvPr id="0" name=""/>
        <dsp:cNvSpPr/>
      </dsp:nvSpPr>
      <dsp:spPr>
        <a:xfrm>
          <a:off x="981936" y="2773402"/>
          <a:ext cx="2349947" cy="10339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ADM. PÚBLICA </a:t>
          </a:r>
          <a:r>
            <a:rPr lang="pt-BR" sz="2200" b="1" kern="1200" dirty="0"/>
            <a:t>PATRIMONIALISTA</a:t>
          </a:r>
          <a:endParaRPr lang="pt-BR" sz="2200" kern="1200" dirty="0"/>
        </a:p>
      </dsp:txBody>
      <dsp:txXfrm>
        <a:off x="1012219" y="2803685"/>
        <a:ext cx="2289381" cy="973379"/>
      </dsp:txXfrm>
    </dsp:sp>
    <dsp:sp modelId="{6DAB2469-8D2B-4F07-9FC6-FF491E4E5817}">
      <dsp:nvSpPr>
        <dsp:cNvPr id="0" name=""/>
        <dsp:cNvSpPr/>
      </dsp:nvSpPr>
      <dsp:spPr>
        <a:xfrm>
          <a:off x="3865283" y="1159607"/>
          <a:ext cx="2643690" cy="218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1063560"/>
              <a:satOff val="-11946"/>
              <a:lumOff val="-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 dirty="0"/>
            <a:t>Foco nos aspectos formais – interesse público</a:t>
          </a:r>
        </a:p>
      </dsp:txBody>
      <dsp:txXfrm>
        <a:off x="3915462" y="1677035"/>
        <a:ext cx="2543332" cy="1612885"/>
      </dsp:txXfrm>
    </dsp:sp>
    <dsp:sp modelId="{5B656E73-A376-4D4A-B558-97E61F44B88C}">
      <dsp:nvSpPr>
        <dsp:cNvPr id="0" name=""/>
        <dsp:cNvSpPr/>
      </dsp:nvSpPr>
      <dsp:spPr>
        <a:xfrm>
          <a:off x="5300057" y="-279451"/>
          <a:ext cx="3406533" cy="3406533"/>
        </a:xfrm>
        <a:prstGeom prst="circularArrow">
          <a:avLst>
            <a:gd name="adj1" fmla="val 3288"/>
            <a:gd name="adj2" fmla="val 405941"/>
            <a:gd name="adj3" fmla="val 19418548"/>
            <a:gd name="adj4" fmla="val 12575511"/>
            <a:gd name="adj5" fmla="val 3836"/>
          </a:avLst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BF17D-05E2-4454-A779-9BFEB8313913}">
      <dsp:nvSpPr>
        <dsp:cNvPr id="0" name=""/>
        <dsp:cNvSpPr/>
      </dsp:nvSpPr>
      <dsp:spPr>
        <a:xfrm>
          <a:off x="4452769" y="642635"/>
          <a:ext cx="2349947" cy="1033945"/>
        </a:xfrm>
        <a:prstGeom prst="roundRect">
          <a:avLst>
            <a:gd name="adj" fmla="val 10000"/>
          </a:avLst>
        </a:prstGeom>
        <a:solidFill>
          <a:schemeClr val="accent5">
            <a:hueOff val="1063560"/>
            <a:satOff val="-11946"/>
            <a:lumOff val="-2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ADM. PÚBLICA </a:t>
          </a:r>
          <a:r>
            <a:rPr lang="pt-BR" sz="2200" b="1" kern="1200" dirty="0"/>
            <a:t>BUROCRÁTICA</a:t>
          </a:r>
          <a:endParaRPr lang="pt-BR" sz="2200" kern="1200" dirty="0"/>
        </a:p>
      </dsp:txBody>
      <dsp:txXfrm>
        <a:off x="4483052" y="672918"/>
        <a:ext cx="2289381" cy="973379"/>
      </dsp:txXfrm>
    </dsp:sp>
    <dsp:sp modelId="{9B14A258-D056-477B-85CC-4B50DD2465ED}">
      <dsp:nvSpPr>
        <dsp:cNvPr id="0" name=""/>
        <dsp:cNvSpPr/>
      </dsp:nvSpPr>
      <dsp:spPr>
        <a:xfrm>
          <a:off x="7336116" y="1109883"/>
          <a:ext cx="2643690" cy="218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2127120"/>
              <a:satOff val="-23891"/>
              <a:lumOff val="-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 dirty="0"/>
            <a:t>Foco no </a:t>
          </a:r>
          <a:r>
            <a:rPr lang="pt-BR" sz="2500" b="1" kern="1200" dirty="0"/>
            <a:t>RESULTADO - EFICIÊNCIA</a:t>
          </a:r>
        </a:p>
      </dsp:txBody>
      <dsp:txXfrm>
        <a:off x="7386295" y="1160062"/>
        <a:ext cx="2543332" cy="1612885"/>
      </dsp:txXfrm>
    </dsp:sp>
    <dsp:sp modelId="{E2EBB18A-8896-4BBC-90F4-37566E669C7F}">
      <dsp:nvSpPr>
        <dsp:cNvPr id="0" name=""/>
        <dsp:cNvSpPr/>
      </dsp:nvSpPr>
      <dsp:spPr>
        <a:xfrm>
          <a:off x="7923603" y="2773402"/>
          <a:ext cx="2349947" cy="1033945"/>
        </a:xfrm>
        <a:prstGeom prst="roundRect">
          <a:avLst>
            <a:gd name="adj" fmla="val 10000"/>
          </a:avLst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ADM. PÚBLICA </a:t>
          </a:r>
          <a:r>
            <a:rPr lang="pt-BR" sz="2200" b="1" kern="1200" dirty="0"/>
            <a:t>GERENCIAL</a:t>
          </a:r>
          <a:endParaRPr lang="pt-BR" sz="2200" kern="1200" dirty="0"/>
        </a:p>
      </dsp:txBody>
      <dsp:txXfrm>
        <a:off x="7953886" y="2803685"/>
        <a:ext cx="2289381" cy="973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57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460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425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903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63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059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978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16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12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088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784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FCC7DA-3435-4EDF-AF17-64BDDFA5DD8F}" type="datetimeFigureOut">
              <a:rPr lang="pt-BR" smtClean="0"/>
              <a:t>03/07/2023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A3544A8-3F61-49E0-9B0F-7BF219900FF0}" type="slidenum">
              <a:rPr lang="pt-BR" smtClean="0"/>
              <a:t>‹nº›</a:t>
            </a:fld>
            <a:endParaRPr lang="pt-B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3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image" Target="../media/image23.png"/><Relationship Id="rId4" Type="http://schemas.microsoft.com/office/2017/06/relationships/model3d" Target="../media/model3d4.glb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7/06/relationships/model3d" Target="../media/model3d5.glb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7/06/relationships/model3d" Target="../media/model3d6.glb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7/06/relationships/model3d" Target="../media/model3d7.glb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8.glb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microsoft.com/office/2017/06/relationships/model3d" Target="../media/model3d9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17/06/relationships/model3d" Target="../media/model3d10.glb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analto.gov.br/ccivil_03/_ato2019-2022/2021/lei/l14133.htm#art125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7/06/relationships/model3d" Target="../media/model3d1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mailto:monique@rochafurtado.adv.b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D2F0A-7FD6-4ADA-A0A4-8F7E0CE64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7415" y="2337758"/>
            <a:ext cx="9144000" cy="1924200"/>
          </a:xfrm>
        </p:spPr>
        <p:txBody>
          <a:bodyPr>
            <a:normAutofit fontScale="90000"/>
          </a:bodyPr>
          <a:lstStyle/>
          <a:p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WORKSHOP </a:t>
            </a:r>
            <a:b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nova Lei de Licitações</a:t>
            </a:r>
            <a:b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LEI Nº 14.133/2021</a:t>
            </a:r>
            <a:endParaRPr lang="pt-B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D20887-87F4-434C-8E3F-7EC66CA32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382728"/>
            <a:ext cx="9144000" cy="1655762"/>
          </a:xfrm>
        </p:spPr>
        <p:txBody>
          <a:bodyPr>
            <a:norm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</a:rPr>
              <a:t>Caminhos e estratégias para se destacar nas licitações com o novo marco normativo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6518EE-F6C5-47D9-A9F5-9D71DBC94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75" y="159079"/>
            <a:ext cx="3749697" cy="157797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1ACBECE-40E2-4A34-BCAC-DC03EC04B5F4}"/>
              </a:ext>
            </a:extLst>
          </p:cNvPr>
          <p:cNvSpPr txBox="1">
            <a:spLocks/>
          </p:cNvSpPr>
          <p:nvPr/>
        </p:nvSpPr>
        <p:spPr>
          <a:xfrm>
            <a:off x="9135374" y="5820508"/>
            <a:ext cx="2910088" cy="3387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Monique Rocha Furtado</a:t>
            </a:r>
          </a:p>
        </p:txBody>
      </p:sp>
    </p:spTree>
    <p:extLst>
      <p:ext uri="{BB962C8B-B14F-4D97-AF65-F5344CB8AC3E}">
        <p14:creationId xmlns:p14="http://schemas.microsoft.com/office/powerpoint/2010/main" val="293191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97AC145-1ADA-4E6F-9ED2-A015B7682EB9}"/>
              </a:ext>
            </a:extLst>
          </p:cNvPr>
          <p:cNvSpPr/>
          <p:nvPr/>
        </p:nvSpPr>
        <p:spPr>
          <a:xfrm>
            <a:off x="4338811" y="1887093"/>
            <a:ext cx="97967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1. VIRTUALIZAÇÃO DOS PROCESSOS LICITATÓRIOS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/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7F5BF28-4EF6-1AAC-6973-AC43AF5E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44" y="2275074"/>
            <a:ext cx="8893311" cy="36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6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 descr="Render do martelo do juiz de madeira isolado no fundo branco | Foto Premium">
            <a:extLst>
              <a:ext uri="{FF2B5EF4-FFF2-40B4-BE49-F238E27FC236}">
                <a16:creationId xmlns:a16="http://schemas.microsoft.com/office/drawing/2014/main" id="{E0934E07-B44B-4915-AF85-5A9BD6EA1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6" r="10837"/>
          <a:stretch/>
        </p:blipFill>
        <p:spPr bwMode="auto">
          <a:xfrm>
            <a:off x="4874312" y="544067"/>
            <a:ext cx="4985140" cy="30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Envelope Saco Pardo Kraft 23X32 A4 - 1 Unidade - Papelaria MEC">
            <a:extLst>
              <a:ext uri="{FF2B5EF4-FFF2-40B4-BE49-F238E27FC236}">
                <a16:creationId xmlns:a16="http://schemas.microsoft.com/office/drawing/2014/main" id="{3E2897D9-A72F-4D65-ABB1-3B9DA297A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/>
          <a:stretch/>
        </p:blipFill>
        <p:spPr bwMode="auto">
          <a:xfrm>
            <a:off x="0" y="0"/>
            <a:ext cx="4318858" cy="461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olícia Vector PNG HD isolado | PNG Mart">
            <a:extLst>
              <a:ext uri="{FF2B5EF4-FFF2-40B4-BE49-F238E27FC236}">
                <a16:creationId xmlns:a16="http://schemas.microsoft.com/office/drawing/2014/main" id="{CE400D28-560B-4784-8DAD-5F146EE02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120" y="144124"/>
            <a:ext cx="2722880" cy="27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town crier Royalty Free Vector Clip Art illustration -vc015994-CoolCLIPS.com">
            <a:extLst>
              <a:ext uri="{FF2B5EF4-FFF2-40B4-BE49-F238E27FC236}">
                <a16:creationId xmlns:a16="http://schemas.microsoft.com/office/drawing/2014/main" id="{0443EBBC-E73A-4F60-B00B-4FAEA496E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0"/>
          <a:stretch/>
        </p:blipFill>
        <p:spPr bwMode="auto">
          <a:xfrm>
            <a:off x="3288247" y="2990185"/>
            <a:ext cx="3816234" cy="38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D'Carimbos - Online">
            <a:extLst>
              <a:ext uri="{FF2B5EF4-FFF2-40B4-BE49-F238E27FC236}">
                <a16:creationId xmlns:a16="http://schemas.microsoft.com/office/drawing/2014/main" id="{EBB8C98E-8431-469C-8751-8866AA90B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4" y="3260929"/>
            <a:ext cx="4269519" cy="34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El Cartel | Netflix">
            <a:extLst>
              <a:ext uri="{FF2B5EF4-FFF2-40B4-BE49-F238E27FC236}">
                <a16:creationId xmlns:a16="http://schemas.microsoft.com/office/drawing/2014/main" id="{FAE2FCAC-1CB5-438C-B4E6-5F490B123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29669"/>
          <a:stretch/>
        </p:blipFill>
        <p:spPr bwMode="auto">
          <a:xfrm>
            <a:off x="7104481" y="3161780"/>
            <a:ext cx="3712038" cy="134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SBTpedia: &quot;O bicho vai pegar&quot; no Casos de Família desta terça">
            <a:extLst>
              <a:ext uri="{FF2B5EF4-FFF2-40B4-BE49-F238E27FC236}">
                <a16:creationId xmlns:a16="http://schemas.microsoft.com/office/drawing/2014/main" id="{BC82150E-458D-4911-A6E7-7EF504664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50" y="288248"/>
            <a:ext cx="3569882" cy="243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Papéis Pilha Amontoar - Gráfico vetorial grátis no Pixabay - Pixabay">
            <a:extLst>
              <a:ext uri="{FF2B5EF4-FFF2-40B4-BE49-F238E27FC236}">
                <a16:creationId xmlns:a16="http://schemas.microsoft.com/office/drawing/2014/main" id="{C18E0F4F-3CCD-4791-9987-0E94E1ED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57" y="3646010"/>
            <a:ext cx="4157743" cy="321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08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cd Television PNG Image | Lcd television, Apple tv, Lcd">
            <a:extLst>
              <a:ext uri="{FF2B5EF4-FFF2-40B4-BE49-F238E27FC236}">
                <a16:creationId xmlns:a16="http://schemas.microsoft.com/office/drawing/2014/main" id="{E6D0A249-B513-47C5-8059-87FFDDB3B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95" l="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02" b="10878"/>
          <a:stretch/>
        </p:blipFill>
        <p:spPr bwMode="auto">
          <a:xfrm>
            <a:off x="513998" y="98690"/>
            <a:ext cx="11164004" cy="666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G PREGÃO BRASIL - PREGÃO PRESENCIAL NA NLL _  DESCONTRAINDO A LICITAÇÃO">
            <a:hlinkClick r:id="" action="ppaction://media"/>
            <a:extLst>
              <a:ext uri="{FF2B5EF4-FFF2-40B4-BE49-F238E27FC236}">
                <a16:creationId xmlns:a16="http://schemas.microsoft.com/office/drawing/2014/main" id="{88DFFC83-783E-4E98-8E8C-0F537B8114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397.4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126" y="242525"/>
            <a:ext cx="10919749" cy="61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97AC145-1ADA-4E6F-9ED2-A015B7682EB9}"/>
              </a:ext>
            </a:extLst>
          </p:cNvPr>
          <p:cNvSpPr/>
          <p:nvPr/>
        </p:nvSpPr>
        <p:spPr>
          <a:xfrm>
            <a:off x="4338811" y="1887093"/>
            <a:ext cx="97967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2. PREVISIBILIDADE DE DEMANDAS FUTURAS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Moedas de ouro">
                <a:extLst>
                  <a:ext uri="{FF2B5EF4-FFF2-40B4-BE49-F238E27FC236}">
                    <a16:creationId xmlns:a16="http://schemas.microsoft.com/office/drawing/2014/main" id="{8C3A1C97-2EDD-4CE2-A200-5158DDECAE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2026775"/>
                  </p:ext>
                </p:extLst>
              </p:nvPr>
            </p:nvGraphicFramePr>
            <p:xfrm>
              <a:off x="336227" y="1551896"/>
              <a:ext cx="3379857" cy="34750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79857" cy="3475065"/>
                    </a:xfrm>
                    <a:prstGeom prst="rect">
                      <a:avLst/>
                    </a:prstGeom>
                  </am3d:spPr>
                  <am3d:camera>
                    <am3d:pos x="0" y="0" z="663161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3461" d="1000000"/>
                    <am3d:preTrans dx="723681" dy="-10108787" dz="6133181"/>
                    <am3d:scale>
                      <am3d:sx n="1000000" d="1000000"/>
                      <am3d:sy n="1000000" d="1000000"/>
                      <am3d:sz n="1000000" d="1000000"/>
                    </am3d:scale>
                    <am3d:rot ax="1621553" ay="2706514" az="119210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6746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Moedas de ouro">
                <a:extLst>
                  <a:ext uri="{FF2B5EF4-FFF2-40B4-BE49-F238E27FC236}">
                    <a16:creationId xmlns:a16="http://schemas.microsoft.com/office/drawing/2014/main" id="{8C3A1C97-2EDD-4CE2-A200-5158DDECAE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227" y="1551896"/>
                <a:ext cx="3379857" cy="347506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tângulo 4">
            <a:extLst>
              <a:ext uri="{FF2B5EF4-FFF2-40B4-BE49-F238E27FC236}">
                <a16:creationId xmlns:a16="http://schemas.microsoft.com/office/drawing/2014/main" id="{86D951DB-2B4E-4234-A1D9-62283881FBAA}"/>
              </a:ext>
            </a:extLst>
          </p:cNvPr>
          <p:cNvSpPr/>
          <p:nvPr/>
        </p:nvSpPr>
        <p:spPr>
          <a:xfrm>
            <a:off x="6162675" y="2829739"/>
            <a:ext cx="6342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PLANO DE CONTRATAÇÕES ANUAL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o 3D 9" descr="Ponto de Exclamação Cinza-Escuro">
                <a:extLst>
                  <a:ext uri="{FF2B5EF4-FFF2-40B4-BE49-F238E27FC236}">
                    <a16:creationId xmlns:a16="http://schemas.microsoft.com/office/drawing/2014/main" id="{3A7C5709-3142-4792-A04B-50583D5D03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4431120"/>
                  </p:ext>
                </p:extLst>
              </p:nvPr>
            </p:nvGraphicFramePr>
            <p:xfrm flipH="1">
              <a:off x="5831412" y="2304781"/>
              <a:ext cx="331263" cy="1247208"/>
            </p:xfrm>
            <a:graphic>
              <a:graphicData uri="http://schemas.microsoft.com/office/drawing/2017/model3d">
                <am3d:model3d r:embed="rId4">
                  <am3d:spPr>
                    <a:xfrm flipH="1">
                      <a:off x="0" y="0"/>
                      <a:ext cx="331263" cy="1247208"/>
                    </a:xfrm>
                    <a:prstGeom prst="rect">
                      <a:avLst/>
                    </a:prstGeom>
                  </am3d:spPr>
                  <am3d:camera>
                    <am3d:pos x="0" y="0" z="49434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55117" d="1000000"/>
                    <am3d:preTrans dx="10169" dy="-18000000" dz="-1014"/>
                    <am3d:scale>
                      <am3d:sx n="1000000" d="1000000"/>
                      <am3d:sy n="1000000" d="1000000"/>
                      <am3d:sz n="1000000" d="1000000"/>
                    </am3d:scale>
                    <am3d:rot ax="739365" ay="-2914070" az="-55810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2626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o 3D 9" descr="Ponto de Exclamação Cinza-Escuro">
                <a:extLst>
                  <a:ext uri="{FF2B5EF4-FFF2-40B4-BE49-F238E27FC236}">
                    <a16:creationId xmlns:a16="http://schemas.microsoft.com/office/drawing/2014/main" id="{3A7C5709-3142-4792-A04B-50583D5D03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5831412" y="2304781"/>
                <a:ext cx="331263" cy="1247208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tângulo 5">
            <a:extLst>
              <a:ext uri="{FF2B5EF4-FFF2-40B4-BE49-F238E27FC236}">
                <a16:creationId xmlns:a16="http://schemas.microsoft.com/office/drawing/2014/main" id="{73D83129-E027-41A2-80AE-2D25C29CE604}"/>
              </a:ext>
            </a:extLst>
          </p:cNvPr>
          <p:cNvSpPr/>
          <p:nvPr/>
        </p:nvSpPr>
        <p:spPr>
          <a:xfrm>
            <a:off x="5133974" y="3559018"/>
            <a:ext cx="6879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Art. 6º  Até a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primeira quinzena de maio de cada exercício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, os órgãos e as entidades elaborarão os seus planos de contratações anual, os quais conterão todas as contratações que pretendem realizar no exercício subsequente, incluídas: (...)</a:t>
            </a: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8B8A86A-582A-43D3-B49B-647E4FE6586A}"/>
              </a:ext>
            </a:extLst>
          </p:cNvPr>
          <p:cNvSpPr/>
          <p:nvPr/>
        </p:nvSpPr>
        <p:spPr>
          <a:xfrm>
            <a:off x="5210174" y="5026961"/>
            <a:ext cx="6879162" cy="93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Art. 14.  O plano de contratações anual dos órgãos e das entidades será disponibilizado automaticamente no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Portal Nacional de Contratações Públicas.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BE3C32E-0BA6-4438-B317-E6A22D333964}"/>
              </a:ext>
            </a:extLst>
          </p:cNvPr>
          <p:cNvSpPr/>
          <p:nvPr/>
        </p:nvSpPr>
        <p:spPr>
          <a:xfrm>
            <a:off x="8573555" y="4804412"/>
            <a:ext cx="41550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rgbClr val="000000"/>
                </a:solidFill>
                <a:highlight>
                  <a:srgbClr val="00FF00"/>
                </a:highlight>
                <a:latin typeface="Arial" panose="020B0604020202020204" pitchFamily="34" charset="0"/>
              </a:rPr>
              <a:t>15 DE NOVEMBRO – limite alteração</a:t>
            </a:r>
            <a:endParaRPr lang="pt-BR" sz="1200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21655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F88093-81C0-4BA9-AB31-36EC6F26E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48896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Seta reta grossa vermelha">
                <a:extLst>
                  <a:ext uri="{FF2B5EF4-FFF2-40B4-BE49-F238E27FC236}">
                    <a16:creationId xmlns:a16="http://schemas.microsoft.com/office/drawing/2014/main" id="{6AE87F6B-4B4D-4188-A272-C60E4DF9BF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6979191"/>
                  </p:ext>
                </p:extLst>
              </p:nvPr>
            </p:nvGraphicFramePr>
            <p:xfrm>
              <a:off x="409574" y="2898612"/>
              <a:ext cx="3576163" cy="14684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76163" cy="1468405"/>
                    </a:xfrm>
                    <a:prstGeom prst="rect">
                      <a:avLst/>
                    </a:prstGeom>
                  </am3d:spPr>
                  <am3d:camera>
                    <am3d:pos x="0" y="0" z="49265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6943" d="1000000"/>
                    <am3d:preTrans dx="0" dy="-9860495" dz="-1482"/>
                    <am3d:scale>
                      <am3d:sx n="1000000" d="1000000"/>
                      <am3d:sy n="1000000" d="1000000"/>
                      <am3d:sz n="1000000" d="1000000"/>
                    </am3d:scale>
                    <am3d:rot ax="642515" ay="2532810" az="43447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9977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Seta reta grossa vermelha">
                <a:extLst>
                  <a:ext uri="{FF2B5EF4-FFF2-40B4-BE49-F238E27FC236}">
                    <a16:creationId xmlns:a16="http://schemas.microsoft.com/office/drawing/2014/main" id="{6AE87F6B-4B4D-4188-A272-C60E4DF9BF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9574" y="2898612"/>
                <a:ext cx="3576163" cy="14684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62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97AC145-1ADA-4E6F-9ED2-A015B7682EB9}"/>
              </a:ext>
            </a:extLst>
          </p:cNvPr>
          <p:cNvSpPr/>
          <p:nvPr/>
        </p:nvSpPr>
        <p:spPr>
          <a:xfrm>
            <a:off x="2852911" y="1868043"/>
            <a:ext cx="97967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3. INVERSÃO DAS FASES DA LICITAÇÃO EM QUALQUER MODALIDADE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3D83129-E027-41A2-80AE-2D25C29CE604}"/>
              </a:ext>
            </a:extLst>
          </p:cNvPr>
          <p:cNvSpPr/>
          <p:nvPr/>
        </p:nvSpPr>
        <p:spPr>
          <a:xfrm>
            <a:off x="4383766" y="2447140"/>
            <a:ext cx="687916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Art. 17. O processo de licitação observará as seguintes fases, em sequência:</a:t>
            </a:r>
          </a:p>
          <a:p>
            <a:r>
              <a:rPr lang="pt-BR" dirty="0"/>
              <a:t>I - preparatória;</a:t>
            </a:r>
          </a:p>
          <a:p>
            <a:r>
              <a:rPr lang="pt-BR" dirty="0"/>
              <a:t>II - de divulgação do edital de licitação;</a:t>
            </a:r>
          </a:p>
          <a:p>
            <a:r>
              <a:rPr lang="pt-BR" sz="2800" b="1" dirty="0"/>
              <a:t>III - de apresentação de propostas e lances, quando for o caso;</a:t>
            </a:r>
          </a:p>
          <a:p>
            <a:r>
              <a:rPr lang="pt-BR" sz="2800" b="1" dirty="0"/>
              <a:t>IV - de julgamento;</a:t>
            </a:r>
          </a:p>
          <a:p>
            <a:r>
              <a:rPr lang="pt-BR" sz="2800" b="1" dirty="0"/>
              <a:t>V - de habilitação;</a:t>
            </a:r>
          </a:p>
          <a:p>
            <a:r>
              <a:rPr lang="pt-BR" sz="2800" b="1" dirty="0"/>
              <a:t>VI - recursal;</a:t>
            </a:r>
          </a:p>
          <a:p>
            <a:r>
              <a:rPr lang="pt-BR" dirty="0"/>
              <a:t>VII - de homologação.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 descr="Lista de verificação">
                <a:extLst>
                  <a:ext uri="{FF2B5EF4-FFF2-40B4-BE49-F238E27FC236}">
                    <a16:creationId xmlns:a16="http://schemas.microsoft.com/office/drawing/2014/main" id="{071AFC67-CF00-4A9A-900F-9AE0E343E5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6485023"/>
                  </p:ext>
                </p:extLst>
              </p:nvPr>
            </p:nvGraphicFramePr>
            <p:xfrm>
              <a:off x="290898" y="967268"/>
              <a:ext cx="3952102" cy="49234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952102" cy="4923463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 ax="3352512" ay="1131053" az="152944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 descr="Lista de verificação">
                <a:extLst>
                  <a:ext uri="{FF2B5EF4-FFF2-40B4-BE49-F238E27FC236}">
                    <a16:creationId xmlns:a16="http://schemas.microsoft.com/office/drawing/2014/main" id="{071AFC67-CF00-4A9A-900F-9AE0E343E5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898" y="967268"/>
                <a:ext cx="3952102" cy="49234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839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97AC145-1ADA-4E6F-9ED2-A015B7682EB9}"/>
              </a:ext>
            </a:extLst>
          </p:cNvPr>
          <p:cNvSpPr/>
          <p:nvPr/>
        </p:nvSpPr>
        <p:spPr>
          <a:xfrm>
            <a:off x="3170503" y="2909673"/>
            <a:ext cx="97967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4. ORÇAMENTO SIGILOSO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Cadeado fechado">
                <a:extLst>
                  <a:ext uri="{FF2B5EF4-FFF2-40B4-BE49-F238E27FC236}">
                    <a16:creationId xmlns:a16="http://schemas.microsoft.com/office/drawing/2014/main" id="{82DE7DA1-955E-4B4F-96A6-2F71A42B49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0727814"/>
                  </p:ext>
                </p:extLst>
              </p:nvPr>
            </p:nvGraphicFramePr>
            <p:xfrm>
              <a:off x="868097" y="2000124"/>
              <a:ext cx="1637755" cy="352307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37755" cy="3523076"/>
                    </a:xfrm>
                    <a:prstGeom prst="rect">
                      <a:avLst/>
                    </a:prstGeom>
                  </am3d:spPr>
                  <am3d:camera>
                    <am3d:pos x="0" y="0" z="5601193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25389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26242" ay="3083177" az="65045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6182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Cadeado fechado">
                <a:extLst>
                  <a:ext uri="{FF2B5EF4-FFF2-40B4-BE49-F238E27FC236}">
                    <a16:creationId xmlns:a16="http://schemas.microsoft.com/office/drawing/2014/main" id="{82DE7DA1-955E-4B4F-96A6-2F71A42B49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8097" y="2000124"/>
                <a:ext cx="1637755" cy="3523076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tângulo 4">
            <a:extLst>
              <a:ext uri="{FF2B5EF4-FFF2-40B4-BE49-F238E27FC236}">
                <a16:creationId xmlns:a16="http://schemas.microsoft.com/office/drawing/2014/main" id="{49BF8DEF-22E7-4711-9EA8-720452B0872B}"/>
              </a:ext>
            </a:extLst>
          </p:cNvPr>
          <p:cNvSpPr/>
          <p:nvPr/>
        </p:nvSpPr>
        <p:spPr>
          <a:xfrm>
            <a:off x="3096883" y="3450026"/>
            <a:ext cx="82270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Art. 24. Desde que justificado, o orçamento estimado da contratação </a:t>
            </a:r>
            <a:r>
              <a:rPr 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poderá ter caráter sigiloso</a:t>
            </a: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, sem prejuízo da divulgação do detalhamento dos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quantitativos e das demais informações necessárias para a elaboração das propostas</a:t>
            </a: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, e, nesse caso: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729387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97AC145-1ADA-4E6F-9ED2-A015B7682EB9}"/>
              </a:ext>
            </a:extLst>
          </p:cNvPr>
          <p:cNvSpPr/>
          <p:nvPr/>
        </p:nvSpPr>
        <p:spPr>
          <a:xfrm>
            <a:off x="3049733" y="2935553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5. RESERVA DE VAGAS EM CONTRATO DE MÃO DE OBRA (ART. 25, §9º)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E934AB6-2E36-492E-9780-C0D739F05803}"/>
              </a:ext>
            </a:extLst>
          </p:cNvPr>
          <p:cNvSpPr/>
          <p:nvPr/>
        </p:nvSpPr>
        <p:spPr>
          <a:xfrm>
            <a:off x="3049733" y="3613973"/>
            <a:ext cx="87136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I - mulheres vítimas de violência doméstica;       </a:t>
            </a:r>
          </a:p>
          <a:p>
            <a:r>
              <a:rPr lang="pt-BR" dirty="0"/>
              <a:t>II - oriundos ou egressos do sistema prisional.</a:t>
            </a:r>
          </a:p>
          <a:p>
            <a:endParaRPr lang="pt-BR" dirty="0"/>
          </a:p>
          <a:p>
            <a:r>
              <a:rPr lang="pt-BR" dirty="0"/>
              <a:t> 4º  A indisponibilidade de mão de obra com a qualificação necessária para atendimento do objeto contratual não caracteriza descumprimento do disposto no </a:t>
            </a:r>
            <a:r>
              <a:rPr lang="pt-BR" b="1" dirty="0"/>
              <a:t>caput (Decreto nº 11.430/23)</a:t>
            </a:r>
            <a:endParaRPr lang="pt-BR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 descr="Lupa">
                <a:extLst>
                  <a:ext uri="{FF2B5EF4-FFF2-40B4-BE49-F238E27FC236}">
                    <a16:creationId xmlns:a16="http://schemas.microsoft.com/office/drawing/2014/main" id="{0B64B01F-8208-4C52-9762-4E3651192C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0128939"/>
                  </p:ext>
                </p:extLst>
              </p:nvPr>
            </p:nvGraphicFramePr>
            <p:xfrm rot="20319169">
              <a:off x="1012997" y="2137422"/>
              <a:ext cx="1353985" cy="3465864"/>
            </p:xfrm>
            <a:graphic>
              <a:graphicData uri="http://schemas.microsoft.com/office/drawing/2017/model3d">
                <am3d:model3d r:embed="rId2">
                  <am3d:spPr>
                    <a:xfrm rot="20319169">
                      <a:off x="0" y="0"/>
                      <a:ext cx="1353985" cy="3465864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348411" ay="2500258" az="170501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8064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 descr="Lupa">
                <a:extLst>
                  <a:ext uri="{FF2B5EF4-FFF2-40B4-BE49-F238E27FC236}">
                    <a16:creationId xmlns:a16="http://schemas.microsoft.com/office/drawing/2014/main" id="{0B64B01F-8208-4C52-9762-4E3651192C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319169">
                <a:off x="1012997" y="2137422"/>
                <a:ext cx="1353985" cy="346586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tângulo 3">
            <a:extLst>
              <a:ext uri="{FF2B5EF4-FFF2-40B4-BE49-F238E27FC236}">
                <a16:creationId xmlns:a16="http://schemas.microsoft.com/office/drawing/2014/main" id="{A9594F1C-EB3E-8A60-96F6-0FC9EB953471}"/>
              </a:ext>
            </a:extLst>
          </p:cNvPr>
          <p:cNvSpPr/>
          <p:nvPr/>
        </p:nvSpPr>
        <p:spPr>
          <a:xfrm>
            <a:off x="6963388" y="5308055"/>
            <a:ext cx="97967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</a:rPr>
              <a:t>Conceito de SUSTENTABILIDADE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  <a:latin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30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97AC145-1ADA-4E6F-9ED2-A015B7682EB9}"/>
              </a:ext>
            </a:extLst>
          </p:cNvPr>
          <p:cNvSpPr/>
          <p:nvPr/>
        </p:nvSpPr>
        <p:spPr>
          <a:xfrm>
            <a:off x="3170503" y="2471091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6. MODALIDADES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E934AB6-2E36-492E-9780-C0D739F05803}"/>
              </a:ext>
            </a:extLst>
          </p:cNvPr>
          <p:cNvSpPr/>
          <p:nvPr/>
        </p:nvSpPr>
        <p:spPr>
          <a:xfrm>
            <a:off x="3197704" y="3071442"/>
            <a:ext cx="89942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Art. 28.</a:t>
            </a:r>
            <a:r>
              <a:rPr lang="pt-BR" sz="2400" b="1" dirty="0"/>
              <a:t> </a:t>
            </a:r>
            <a:r>
              <a:rPr lang="pt-BR" sz="2400" dirty="0"/>
              <a:t>São modalidades de licitação:</a:t>
            </a:r>
          </a:p>
          <a:p>
            <a:endParaRPr lang="pt-BR" sz="3600" dirty="0"/>
          </a:p>
          <a:p>
            <a:r>
              <a:rPr lang="pt-BR" sz="2400" b="1" dirty="0"/>
              <a:t>I -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pregão;</a:t>
            </a:r>
          </a:p>
          <a:p>
            <a:r>
              <a:rPr lang="pt-BR" sz="2400" b="1" dirty="0"/>
              <a:t>II -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concorrência;</a:t>
            </a:r>
          </a:p>
          <a:p>
            <a:r>
              <a:rPr lang="pt-BR" sz="2400" dirty="0"/>
              <a:t>III - concurso;</a:t>
            </a:r>
          </a:p>
          <a:p>
            <a:r>
              <a:rPr lang="pt-BR" sz="2400" dirty="0"/>
              <a:t>IV - leilão;</a:t>
            </a:r>
          </a:p>
          <a:p>
            <a:r>
              <a:rPr lang="pt-BR" sz="2400" dirty="0"/>
              <a:t>V -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diálogo competitivo.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 descr="Alavanca De Joystick">
                <a:extLst>
                  <a:ext uri="{FF2B5EF4-FFF2-40B4-BE49-F238E27FC236}">
                    <a16:creationId xmlns:a16="http://schemas.microsoft.com/office/drawing/2014/main" id="{70AEFD53-748B-4A9B-99A6-2C830A240C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5728579"/>
                  </p:ext>
                </p:extLst>
              </p:nvPr>
            </p:nvGraphicFramePr>
            <p:xfrm>
              <a:off x="1130060" y="2871201"/>
              <a:ext cx="1321048" cy="23014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321048" cy="2301447"/>
                    </a:xfrm>
                    <a:prstGeom prst="rect">
                      <a:avLst/>
                    </a:prstGeom>
                  </am3d:spPr>
                  <am3d:camera>
                    <am3d:pos x="0" y="0" z="695895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89246" d="1000000"/>
                    <am3d:preTrans dx="0" dy="-311603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303028" ay="-2057438" az="-75886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836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 descr="Alavanca De Joystick">
                <a:extLst>
                  <a:ext uri="{FF2B5EF4-FFF2-40B4-BE49-F238E27FC236}">
                    <a16:creationId xmlns:a16="http://schemas.microsoft.com/office/drawing/2014/main" id="{70AEFD53-748B-4A9B-99A6-2C830A240C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060" y="2871201"/>
                <a:ext cx="1321048" cy="230144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tângulo 6">
            <a:extLst>
              <a:ext uri="{FF2B5EF4-FFF2-40B4-BE49-F238E27FC236}">
                <a16:creationId xmlns:a16="http://schemas.microsoft.com/office/drawing/2014/main" id="{D4E0D298-7229-4008-A489-2BE250EA33F0}"/>
              </a:ext>
            </a:extLst>
          </p:cNvPr>
          <p:cNvSpPr/>
          <p:nvPr/>
        </p:nvSpPr>
        <p:spPr>
          <a:xfrm>
            <a:off x="6096000" y="3992684"/>
            <a:ext cx="6204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Bens e serviços comuns</a:t>
            </a:r>
          </a:p>
          <a:p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Seta reta grossa">
                <a:extLst>
                  <a:ext uri="{FF2B5EF4-FFF2-40B4-BE49-F238E27FC236}">
                    <a16:creationId xmlns:a16="http://schemas.microsoft.com/office/drawing/2014/main" id="{CFC225D8-8162-469E-82BE-1C37B85BE1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4822249"/>
                  </p:ext>
                </p:extLst>
              </p:nvPr>
            </p:nvGraphicFramePr>
            <p:xfrm>
              <a:off x="5059102" y="4123426"/>
              <a:ext cx="790580" cy="26909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90580" cy="269091"/>
                    </a:xfrm>
                    <a:prstGeom prst="rect">
                      <a:avLst/>
                    </a:prstGeom>
                  </am3d:spPr>
                  <am3d:camera>
                    <am3d:pos x="0" y="0" z="49265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6943" d="1000000"/>
                    <am3d:preTrans dx="0" dy="-9860495" dz="-1482"/>
                    <am3d:scale>
                      <am3d:sx n="1000000" d="1000000"/>
                      <am3d:sy n="1000000" d="1000000"/>
                      <am3d:sz n="1000000" d="1000000"/>
                    </am3d:scale>
                    <am3d:rot ax="338026" ay="843784" az="8239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8268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Seta reta grossa">
                <a:extLst>
                  <a:ext uri="{FF2B5EF4-FFF2-40B4-BE49-F238E27FC236}">
                    <a16:creationId xmlns:a16="http://schemas.microsoft.com/office/drawing/2014/main" id="{CFC225D8-8162-469E-82BE-1C37B85BE1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9102" y="4123426"/>
                <a:ext cx="790580" cy="2690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o 3D 8" descr="Seta reta grossa">
                <a:extLst>
                  <a:ext uri="{FF2B5EF4-FFF2-40B4-BE49-F238E27FC236}">
                    <a16:creationId xmlns:a16="http://schemas.microsoft.com/office/drawing/2014/main" id="{707AC507-F668-4DF6-86BA-8991FEBA90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4253513"/>
                  </p:ext>
                </p:extLst>
              </p:nvPr>
            </p:nvGraphicFramePr>
            <p:xfrm>
              <a:off x="5454392" y="4502603"/>
              <a:ext cx="668147" cy="22741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68147" cy="227418"/>
                    </a:xfrm>
                    <a:prstGeom prst="rect">
                      <a:avLst/>
                    </a:prstGeom>
                  </am3d:spPr>
                  <am3d:camera>
                    <am3d:pos x="0" y="0" z="49265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6943" d="1000000"/>
                    <am3d:preTrans dx="0" dy="-9860495" dz="-1482"/>
                    <am3d:scale>
                      <am3d:sx n="1000000" d="1000000"/>
                      <am3d:sy n="1000000" d="1000000"/>
                      <am3d:sz n="1000000" d="1000000"/>
                    </am3d:scale>
                    <am3d:rot ax="338026" ay="843784" az="8239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6987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o 3D 8" descr="Seta reta grossa">
                <a:extLst>
                  <a:ext uri="{FF2B5EF4-FFF2-40B4-BE49-F238E27FC236}">
                    <a16:creationId xmlns:a16="http://schemas.microsoft.com/office/drawing/2014/main" id="{707AC507-F668-4DF6-86BA-8991FEBA90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54392" y="4502603"/>
                <a:ext cx="668147" cy="22741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tângulo 4">
            <a:extLst>
              <a:ext uri="{FF2B5EF4-FFF2-40B4-BE49-F238E27FC236}">
                <a16:creationId xmlns:a16="http://schemas.microsoft.com/office/drawing/2014/main" id="{9D3A4F95-2342-40CD-AB12-F9FD828011B3}"/>
              </a:ext>
            </a:extLst>
          </p:cNvPr>
          <p:cNvSpPr/>
          <p:nvPr/>
        </p:nvSpPr>
        <p:spPr>
          <a:xfrm>
            <a:off x="7113689" y="5467924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Inovação tecnológica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o 3D 9" descr="Seta reta grossa">
                <a:extLst>
                  <a:ext uri="{FF2B5EF4-FFF2-40B4-BE49-F238E27FC236}">
                    <a16:creationId xmlns:a16="http://schemas.microsoft.com/office/drawing/2014/main" id="{CD698DEF-B0F3-46D2-9F3C-67B937141D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9858863"/>
                  </p:ext>
                </p:extLst>
              </p:nvPr>
            </p:nvGraphicFramePr>
            <p:xfrm>
              <a:off x="6450237" y="5523981"/>
              <a:ext cx="663452" cy="20998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63452" cy="209987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am3d:spPr>
                  <am3d:camera>
                    <am3d:pos x="0" y="0" z="49265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6943" d="1000000"/>
                    <am3d:preTrans dx="0" dy="-9860495" dz="-1482"/>
                    <am3d:scale>
                      <am3d:sx n="1000000" d="1000000"/>
                      <am3d:sy n="1000000" d="1000000"/>
                      <am3d:sz n="1000000" d="1000000"/>
                    </am3d:scale>
                    <am3d:rot ax="926272" ay="311343" az="8584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6987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o 3D 9" descr="Seta reta grossa">
                <a:extLst>
                  <a:ext uri="{FF2B5EF4-FFF2-40B4-BE49-F238E27FC236}">
                    <a16:creationId xmlns:a16="http://schemas.microsoft.com/office/drawing/2014/main" id="{CD698DEF-B0F3-46D2-9F3C-67B937141D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50237" y="5523981"/>
                <a:ext cx="663452" cy="20998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</p:pic>
        </mc:Fallback>
      </mc:AlternateContent>
      <p:sp>
        <p:nvSpPr>
          <p:cNvPr id="11" name="Retângulo 10">
            <a:extLst>
              <a:ext uri="{FF2B5EF4-FFF2-40B4-BE49-F238E27FC236}">
                <a16:creationId xmlns:a16="http://schemas.microsoft.com/office/drawing/2014/main" id="{65D6D52B-1BB9-49A2-B71F-C8D1B737B501}"/>
              </a:ext>
            </a:extLst>
          </p:cNvPr>
          <p:cNvSpPr/>
          <p:nvPr/>
        </p:nvSpPr>
        <p:spPr>
          <a:xfrm>
            <a:off x="6130300" y="4385590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Bens e serviços especiais</a:t>
            </a:r>
          </a:p>
        </p:txBody>
      </p:sp>
    </p:spTree>
    <p:extLst>
      <p:ext uri="{BB962C8B-B14F-4D97-AF65-F5344CB8AC3E}">
        <p14:creationId xmlns:p14="http://schemas.microsoft.com/office/powerpoint/2010/main" val="1266938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97AC145-1ADA-4E6F-9ED2-A015B7682EB9}"/>
              </a:ext>
            </a:extLst>
          </p:cNvPr>
          <p:cNvSpPr/>
          <p:nvPr/>
        </p:nvSpPr>
        <p:spPr>
          <a:xfrm>
            <a:off x="2126707" y="2775466"/>
            <a:ext cx="97967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Art. 41. No caso de licitação que envolva o fornecimento de bens, a Administração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poderá excepcionalmente:</a:t>
            </a:r>
          </a:p>
          <a:p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necessidade de padronização do objeto;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necessidade de manter a compatibilidade com plataformas e padrões já adotados pela Administração;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quando marca ou modelo for único capaz de atender às necessidades do contratante;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quando a descrição do objeto a ser licitado puder ser mais bem compreendida pela identificação de determinada marca ou determinado modelo aptos a servir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apenas como referência;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94E72E2-D8FA-4448-BBB2-4565D4FBAF08}"/>
              </a:ext>
            </a:extLst>
          </p:cNvPr>
          <p:cNvSpPr/>
          <p:nvPr/>
        </p:nvSpPr>
        <p:spPr>
          <a:xfrm>
            <a:off x="2247477" y="2097375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7. INDICAÇÃO DE MARCA EM FORNECIMENTO DE BENS 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51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E453F-D8EA-4EC5-B83A-A174CCB42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Monique Rocha Furtado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D06719-9B9A-436E-B153-0CD07BA52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Sócia – Fundadora do escritório ROCHA FURTADO ADVOCACIA e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Negócios &amp; Setor Público</a:t>
            </a:r>
          </a:p>
          <a:p>
            <a:r>
              <a:rPr lang="pt-BR" dirty="0"/>
              <a:t>Advogada administrativista, Consultora, Professora e Professora com ênfase na Administração Pública</a:t>
            </a:r>
          </a:p>
          <a:p>
            <a:r>
              <a:rPr lang="pt-BR" dirty="0"/>
              <a:t>Pós-graduada em Direito Administrativo pelo Instituto Brasiliense de Direito Público; </a:t>
            </a:r>
          </a:p>
          <a:p>
            <a:r>
              <a:rPr lang="pt-BR" dirty="0"/>
              <a:t>MBA em </a:t>
            </a:r>
            <a:r>
              <a:rPr lang="pt-BR" dirty="0" err="1"/>
              <a:t>Compliance</a:t>
            </a:r>
            <a:r>
              <a:rPr lang="pt-BR" dirty="0"/>
              <a:t> e Governança pela FACE/UnB; </a:t>
            </a:r>
          </a:p>
          <a:p>
            <a:r>
              <a:rPr lang="pt-BR" dirty="0"/>
              <a:t>Especializada em Direito, Economia e </a:t>
            </a:r>
            <a:r>
              <a:rPr lang="pt-BR" dirty="0" err="1"/>
              <a:t>Compliance</a:t>
            </a:r>
            <a:r>
              <a:rPr lang="pt-BR" dirty="0"/>
              <a:t> pela Universidade de Coimbra – Portugal.</a:t>
            </a:r>
          </a:p>
          <a:p>
            <a:r>
              <a:rPr lang="pt-BR" dirty="0"/>
              <a:t>Bacharel em Ciência Política pela Universidade de Brasília (UnB); </a:t>
            </a:r>
          </a:p>
          <a:p>
            <a:r>
              <a:rPr lang="pt-BR" dirty="0"/>
              <a:t>Membro do Grupo de Trabalho de Modernização da Lei de Licitações da OAB Federal (2017/2018); </a:t>
            </a:r>
          </a:p>
          <a:p>
            <a:r>
              <a:rPr lang="pt-BR" dirty="0"/>
              <a:t>Coautora da obra "Gestão de Contratos de Terceirização. Ed Fórum, 2018."e da “Nova Lei de Licitações – Lei nº 14.133/2021”, Ed. </a:t>
            </a:r>
            <a:r>
              <a:rPr lang="pt-BR" dirty="0" err="1"/>
              <a:t>Amazon</a:t>
            </a:r>
            <a:r>
              <a:rPr lang="pt-BR" dirty="0"/>
              <a:t>, </a:t>
            </a:r>
            <a:r>
              <a:rPr lang="pt-BR" dirty="0" err="1"/>
              <a:t>Consultre</a:t>
            </a:r>
            <a:r>
              <a:rPr lang="pt-BR" dirty="0"/>
              <a:t>, 2021.</a:t>
            </a:r>
          </a:p>
          <a:p>
            <a:r>
              <a:rPr lang="pt-BR" dirty="0"/>
              <a:t>Articulista nas áreas de Licitações, </a:t>
            </a:r>
            <a:r>
              <a:rPr lang="pt-BR" dirty="0" err="1"/>
              <a:t>Compliance</a:t>
            </a:r>
            <a:r>
              <a:rPr lang="pt-BR" dirty="0"/>
              <a:t> e LGPD em diversos portais e editoriais;</a:t>
            </a:r>
          </a:p>
          <a:p>
            <a:r>
              <a:rPr lang="pt-BR" dirty="0"/>
              <a:t>Instrutora em </a:t>
            </a:r>
            <a:r>
              <a:rPr lang="pt-BR" dirty="0" err="1"/>
              <a:t>Compliance</a:t>
            </a:r>
            <a:r>
              <a:rPr lang="pt-BR" dirty="0"/>
              <a:t>, Governança, Gestão de Riscos e Proteção de Dados Pessoais na Administração Pública e na Iniciativa Privada.</a:t>
            </a:r>
          </a:p>
        </p:txBody>
      </p:sp>
    </p:spTree>
    <p:extLst>
      <p:ext uri="{BB962C8B-B14F-4D97-AF65-F5344CB8AC3E}">
        <p14:creationId xmlns:p14="http://schemas.microsoft.com/office/powerpoint/2010/main" val="2416584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A4A84F8-9563-4D6D-A3A6-C74FD4D85A2F}"/>
              </a:ext>
            </a:extLst>
          </p:cNvPr>
          <p:cNvSpPr/>
          <p:nvPr/>
        </p:nvSpPr>
        <p:spPr>
          <a:xfrm>
            <a:off x="2395268" y="2386032"/>
            <a:ext cx="90404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Art. 60. Em caso de empate entre duas ou mais propostas, serão utilizados os seguintes critérios de desempate, nesta ordem:</a:t>
            </a:r>
          </a:p>
          <a:p>
            <a:pPr algn="just"/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I - disputa final, hipótese em que os licitantes empatados poderão apresentar nova proposta em ato contínuo à classificação;</a:t>
            </a:r>
          </a:p>
          <a:p>
            <a:pPr algn="just"/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II - avaliação do desempenho contratual prévio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dos licitantes, para a qual deverão preferencialmente ser utilizados </a:t>
            </a: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REGISTROS CADASTRAIS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para efeito de atesto de cumprimento de obrigações previstos nesta Lei;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III - desenvolvimento pelo licitante de ações de 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equidade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entre homens e mulheres no ambiente de trabalho, conforme regulamento;    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IV - desenvolvimento pelo licitante de 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programa de integridade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, conforme orientações dos órgãos de controle.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A26B8D9-CF36-4D58-83F0-4E48244DC536}"/>
              </a:ext>
            </a:extLst>
          </p:cNvPr>
          <p:cNvSpPr/>
          <p:nvPr/>
        </p:nvSpPr>
        <p:spPr>
          <a:xfrm>
            <a:off x="2395268" y="1829956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8. CRITÉRIOS DE DESEMPATE 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68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A26B8D9-CF36-4D58-83F0-4E48244DC536}"/>
              </a:ext>
            </a:extLst>
          </p:cNvPr>
          <p:cNvSpPr/>
          <p:nvPr/>
        </p:nvSpPr>
        <p:spPr>
          <a:xfrm>
            <a:off x="1197634" y="1753972"/>
            <a:ext cx="9796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9. CONTRATAÇÕES DIRETAS: PRESCINDEM DE COMPETIÇÃO, MAS NÃO DE PROCESSO 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4E90098-9D18-4BDB-8488-7389E85A631F}"/>
              </a:ext>
            </a:extLst>
          </p:cNvPr>
          <p:cNvSpPr/>
          <p:nvPr/>
        </p:nvSpPr>
        <p:spPr>
          <a:xfrm>
            <a:off x="2164276" y="2912791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INEXIGIBILIDADE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79CE650-3448-4913-BB56-2C9AA6CAA393}"/>
              </a:ext>
            </a:extLst>
          </p:cNvPr>
          <p:cNvSpPr/>
          <p:nvPr/>
        </p:nvSpPr>
        <p:spPr>
          <a:xfrm>
            <a:off x="8934534" y="2817369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DISPENSA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3FAF35F-BE1C-428D-92B5-B7BF53D45C77}"/>
              </a:ext>
            </a:extLst>
          </p:cNvPr>
          <p:cNvSpPr/>
          <p:nvPr/>
        </p:nvSpPr>
        <p:spPr>
          <a:xfrm>
            <a:off x="1487946" y="4007261"/>
            <a:ext cx="97967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EXCLUSIVIDADE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INVIABILIDADE DE COMPETIÇÃO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NOTÓRIA ESPECIALIZAÇÃO</a:t>
            </a:r>
            <a:endParaRPr lang="pt-B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72EBB07-45E7-45D0-9AB8-45E6F23DCA05}"/>
              </a:ext>
            </a:extLst>
          </p:cNvPr>
          <p:cNvSpPr/>
          <p:nvPr/>
        </p:nvSpPr>
        <p:spPr>
          <a:xfrm>
            <a:off x="10207040" y="3752356"/>
            <a:ext cx="2650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R$ 57.208,33 </a:t>
            </a:r>
            <a:endParaRPr lang="pt-B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BBDDAB3-B94B-4709-824E-92CA3E83382B}"/>
              </a:ext>
            </a:extLst>
          </p:cNvPr>
          <p:cNvSpPr/>
          <p:nvPr/>
        </p:nvSpPr>
        <p:spPr>
          <a:xfrm>
            <a:off x="10339955" y="4816341"/>
            <a:ext cx="1852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R$ 114.416,65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E52AB7B-1445-4CCC-918F-F3EF2C283EAC}"/>
              </a:ext>
            </a:extLst>
          </p:cNvPr>
          <p:cNvSpPr/>
          <p:nvPr/>
        </p:nvSpPr>
        <p:spPr>
          <a:xfrm>
            <a:off x="8057901" y="4473357"/>
            <a:ext cx="2149139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</a:rPr>
              <a:t>obras e serviços de engenharia ou de serviços de manutenção de veículos automotores;</a:t>
            </a:r>
            <a:endParaRPr lang="pt-BR" sz="14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0B32F22-1C13-4612-A0B4-DDC6CB1C078A}"/>
              </a:ext>
            </a:extLst>
          </p:cNvPr>
          <p:cNvSpPr/>
          <p:nvPr/>
        </p:nvSpPr>
        <p:spPr>
          <a:xfrm>
            <a:off x="8034650" y="3822595"/>
            <a:ext cx="217239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serviços e compras</a:t>
            </a:r>
            <a:endParaRPr lang="pt-BR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91DF7C4-9FBB-4CD8-919F-2CB98138A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792" y="2844006"/>
            <a:ext cx="2172390" cy="21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23B5B75-3811-1FAF-7735-7A7E700FAAFB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712514F-7FD8-4D50-EECE-120A957E0B1A}"/>
              </a:ext>
            </a:extLst>
          </p:cNvPr>
          <p:cNvSpPr/>
          <p:nvPr/>
        </p:nvSpPr>
        <p:spPr>
          <a:xfrm>
            <a:off x="871267" y="1932253"/>
            <a:ext cx="9796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10. MANUTENÇÃO DAS DISPENSAS COM BASE NO OBJETO – ART. 25 LEI 8.666/1993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B5A198A-D09B-F09C-1B47-0A3405EC83FF}"/>
              </a:ext>
            </a:extLst>
          </p:cNvPr>
          <p:cNvSpPr txBox="1"/>
          <p:nvPr/>
        </p:nvSpPr>
        <p:spPr>
          <a:xfrm>
            <a:off x="487680" y="2662224"/>
            <a:ext cx="11704320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bens ou serviços produzidos ou prestados no País que envolvam, cumulativamente, </a:t>
            </a:r>
            <a:r>
              <a:rPr lang="pt-BR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alta complexidade tecnológica e defesa nacional;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materiais de uso das Forças Armadas, com exceção de materiais de uso pessoal e administrativo, quando houver necessidade de manter a padronização requerida pela estrutura de apoio logístico dos meios navais, aéreos e terrestres, mediante autorização por ato do comandante da força militar;</a:t>
            </a:r>
            <a:endParaRPr lang="pt-BR" sz="19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bens e serviços para atendimento dos contingentes militares das forças singulares brasileiras empregadas em operações de paz no exterior, hipótese em que a contratação deverá ser justificada quanto ao preço e à escolha do fornecedor ou executante e ratificada pelo comandante da força militar;</a:t>
            </a:r>
            <a:endParaRPr lang="pt-BR" sz="19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 contratação que possa acarretar comprometimento da </a:t>
            </a:r>
            <a:r>
              <a:rPr lang="pt-BR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segurança naciona</a:t>
            </a:r>
            <a:r>
              <a:rPr lang="pt-BR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l, nos casos estabelecidos pelo Ministro de Estado da Defesa, mediante demanda dos comandos das Forças Armadas ou dos demais ministérios;</a:t>
            </a:r>
            <a:endParaRPr lang="pt-BR" sz="19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8990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2FBF55C-D47A-539C-78EA-499AA7854C4C}"/>
              </a:ext>
            </a:extLst>
          </p:cNvPr>
          <p:cNvSpPr txBox="1"/>
          <p:nvPr/>
        </p:nvSpPr>
        <p:spPr>
          <a:xfrm>
            <a:off x="2721633" y="3033098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- credenciamento;</a:t>
            </a:r>
            <a:endParaRPr lang="pt-BR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 - pré-qualificação;</a:t>
            </a:r>
            <a:endParaRPr lang="pt-BR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III - procedimento de manifestação de interesse;</a:t>
            </a:r>
            <a:endParaRPr lang="pt-BR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IV - sistema de registro de preços;</a:t>
            </a:r>
            <a:endParaRPr lang="pt-BR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- registro cadastral.</a:t>
            </a:r>
            <a:endParaRPr lang="pt-BR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D3666F-2337-EC03-4D22-DAC250B8AB8B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1CFFA31-7B42-5687-BEA5-7F06042040AA}"/>
              </a:ext>
            </a:extLst>
          </p:cNvPr>
          <p:cNvSpPr/>
          <p:nvPr/>
        </p:nvSpPr>
        <p:spPr>
          <a:xfrm>
            <a:off x="1348787" y="2318333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11. PROCEDIMENTOS AUXILIARES 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260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2FBF55C-D47A-539C-78EA-499AA7854C4C}"/>
              </a:ext>
            </a:extLst>
          </p:cNvPr>
          <p:cNvSpPr txBox="1"/>
          <p:nvPr/>
        </p:nvSpPr>
        <p:spPr>
          <a:xfrm>
            <a:off x="1513840" y="3351589"/>
            <a:ext cx="91541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- 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modificá-los, unilateralmente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para melhor adequação às finalidades de interesse público, respeitados os direitos do contratado;</a:t>
            </a:r>
            <a:endParaRPr lang="pt-BR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 - 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extingui-los, unilateralmente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nos casos especificados nesta Lei;</a:t>
            </a:r>
            <a:endParaRPr lang="pt-BR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III - 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fiscalizar 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sua execução;</a:t>
            </a:r>
            <a:endParaRPr lang="pt-BR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IV - aplicar 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sanções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motivadas pela inexecução total ou parcial do ajuste;</a:t>
            </a:r>
            <a:endParaRPr lang="pt-BR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D3666F-2337-EC03-4D22-DAC250B8AB8B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1CFFA31-7B42-5687-BEA5-7F06042040AA}"/>
              </a:ext>
            </a:extLst>
          </p:cNvPr>
          <p:cNvSpPr/>
          <p:nvPr/>
        </p:nvSpPr>
        <p:spPr>
          <a:xfrm>
            <a:off x="1348787" y="2318333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12. PRERROGATIVAS DA ADM PÚBLICA SE MANTIVERAM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48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2FBF55C-D47A-539C-78EA-499AA7854C4C}"/>
              </a:ext>
            </a:extLst>
          </p:cNvPr>
          <p:cNvSpPr txBox="1"/>
          <p:nvPr/>
        </p:nvSpPr>
        <p:spPr>
          <a:xfrm>
            <a:off x="1518920" y="2995989"/>
            <a:ext cx="91541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Art. 106. A Administração poderá celebrar contratos com prazo de até 5 (cinco) anos nas hipóteses de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serviços e fornecimentos contínuos,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observadas as 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seguintes diretrizes: (...)</a:t>
            </a:r>
          </a:p>
          <a:p>
            <a:pPr algn="just"/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Art. 107. Os contratos de serviços e fornecimentos contínuos poderão ser prorrogados sucessivamente, respeitada a vigência máxima decenal, desde que haja previsão em edital e que a autoridade competente ateste que as condições e os preços permanecem vantajosos para a Administração, permitida a negociação com o contratado ou a extinção contratual sem ônus para qualquer das partes.</a:t>
            </a:r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D3666F-2337-EC03-4D22-DAC250B8AB8B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1CFFA31-7B42-5687-BEA5-7F06042040AA}"/>
              </a:ext>
            </a:extLst>
          </p:cNvPr>
          <p:cNvSpPr/>
          <p:nvPr/>
        </p:nvSpPr>
        <p:spPr>
          <a:xfrm>
            <a:off x="1348787" y="2318333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13. CONTRATOS DE 5 ANOS E 10 ANOS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31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2FBF55C-D47A-539C-78EA-499AA7854C4C}"/>
              </a:ext>
            </a:extLst>
          </p:cNvPr>
          <p:cNvSpPr txBox="1"/>
          <p:nvPr/>
        </p:nvSpPr>
        <p:spPr>
          <a:xfrm>
            <a:off x="701041" y="2386390"/>
            <a:ext cx="1110488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I - supressão, por parte da Administração, de obras, serviços ou compras que acarrete modificação do valor inicial do contrato além do limite permitido no 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"/>
              </a:rPr>
              <a:t>art. 125 desta Lei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</a:t>
            </a:r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 - suspensão de execução do contrato, por ordem escrita da Administração, por prazo superior </a:t>
            </a:r>
            <a:r>
              <a:rPr lang="pt-B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3 (três) meses;</a:t>
            </a:r>
            <a:endParaRPr lang="pt-BR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III - repetidas suspensões que totalizem 90 (noventa) dias úteis, independentemente do pagamento obrigatório de indenização pelas sucessivas e contratualmente imprevistas desmobilizações e mobilizações e outras previstas;</a:t>
            </a:r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IV - atraso superior a 2 (dois) meses, contado da emissão da nota fiscal, dos pagamentos ou de parcelas de pagamentos devidos pela Administração por despesas de obras, serviços ou fornecimentos;</a:t>
            </a:r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- não liberação pela Administração, nos prazos contratuais, de área, local ou objeto, para execução de obra, serviço ou fornecimento, e de fontes de materiais naturais especificadas no projeto, inclusive devido a atraso ou descumprimento das obrigações atribuídas pelo contrato à Administração relacionadas a desapropriação, a desocupação de áreas públicas ou a licenciamento ambiental.</a:t>
            </a:r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D3666F-2337-EC03-4D22-DAC250B8AB8B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1CFFA31-7B42-5687-BEA5-7F06042040AA}"/>
              </a:ext>
            </a:extLst>
          </p:cNvPr>
          <p:cNvSpPr/>
          <p:nvPr/>
        </p:nvSpPr>
        <p:spPr>
          <a:xfrm>
            <a:off x="1430067" y="1835733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14. DIREITOS DOS CONTRATADOS - EXTINÇÃO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84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2FBF55C-D47A-539C-78EA-499AA7854C4C}"/>
              </a:ext>
            </a:extLst>
          </p:cNvPr>
          <p:cNvSpPr txBox="1"/>
          <p:nvPr/>
        </p:nvSpPr>
        <p:spPr>
          <a:xfrm>
            <a:off x="701041" y="2386390"/>
            <a:ext cx="1110488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Art. 156. Serão aplicadas ao responsável pelas infrações administrativas previstas nesta Lei as seguintes sanções:</a:t>
            </a:r>
          </a:p>
          <a:p>
            <a:pPr algn="just"/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- advertência;</a:t>
            </a:r>
          </a:p>
          <a:p>
            <a:pPr algn="just"/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 - multa; moratória e compensatória</a:t>
            </a:r>
          </a:p>
          <a:p>
            <a:pPr algn="just"/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III - impedimento de licitar e contratar; máximo de 3 anos</a:t>
            </a:r>
          </a:p>
          <a:p>
            <a:pPr algn="just"/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IV - declaração de inidoneidade para licitar ou contratar.</a:t>
            </a:r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br>
              <a:rPr lang="pt-BR" sz="2000" dirty="0"/>
            </a:br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D3666F-2337-EC03-4D22-DAC250B8AB8B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1CFFA31-7B42-5687-BEA5-7F06042040AA}"/>
              </a:ext>
            </a:extLst>
          </p:cNvPr>
          <p:cNvSpPr/>
          <p:nvPr/>
        </p:nvSpPr>
        <p:spPr>
          <a:xfrm>
            <a:off x="1430067" y="1835733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15. SANÇÕES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BD3666F-2337-EC03-4D22-DAC250B8AB8B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1CFFA31-7B42-5687-BEA5-7F06042040AA}"/>
              </a:ext>
            </a:extLst>
          </p:cNvPr>
          <p:cNvSpPr/>
          <p:nvPr/>
        </p:nvSpPr>
        <p:spPr>
          <a:xfrm>
            <a:off x="1430067" y="1835733"/>
            <a:ext cx="9796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ATENÇÃO ESPECIAIS PARA FORMALIZAÇÃO DE CONTRATOS, ADITIVOS E PRORROGAÇÕES 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CCA4056-3317-0D65-329E-0DE238B90579}"/>
              </a:ext>
            </a:extLst>
          </p:cNvPr>
          <p:cNvSpPr txBox="1"/>
          <p:nvPr/>
        </p:nvSpPr>
        <p:spPr>
          <a:xfrm>
            <a:off x="5222240" y="3068320"/>
            <a:ext cx="4328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CEIS</a:t>
            </a:r>
          </a:p>
          <a:p>
            <a:endParaRPr lang="pt-B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CNEP</a:t>
            </a:r>
          </a:p>
        </p:txBody>
      </p:sp>
    </p:spTree>
    <p:extLst>
      <p:ext uri="{BB962C8B-B14F-4D97-AF65-F5344CB8AC3E}">
        <p14:creationId xmlns:p14="http://schemas.microsoft.com/office/powerpoint/2010/main" val="900537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2FBF55C-D47A-539C-78EA-499AA7854C4C}"/>
              </a:ext>
            </a:extLst>
          </p:cNvPr>
          <p:cNvSpPr txBox="1"/>
          <p:nvPr/>
        </p:nvSpPr>
        <p:spPr>
          <a:xfrm>
            <a:off x="934721" y="3429000"/>
            <a:ext cx="111048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ATENUAÇÃO DE SANÇÃO – INCLUSIVE NÃO APLICAÇÃO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COÑDIÇÃO DE DESEMPATE DE PROPOSTAS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MELHORA DO RANKING DO REGISTRO CADASTRAL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MITIGAÇÕES DE RISCO DE INSCRIÇÃO NO CEIS E CNEP</a:t>
            </a:r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D3666F-2337-EC03-4D22-DAC250B8AB8B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1CFFA31-7B42-5687-BEA5-7F06042040AA}"/>
              </a:ext>
            </a:extLst>
          </p:cNvPr>
          <p:cNvSpPr/>
          <p:nvPr/>
        </p:nvSpPr>
        <p:spPr>
          <a:xfrm>
            <a:off x="1588795" y="2800933"/>
            <a:ext cx="9796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PROGRAMA DE INTEGRIDADE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92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F3741EE-914F-4526-A43E-91F9772D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1692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3FA2AC-029F-4BD8-9C41-12053328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0082" y="2270573"/>
            <a:ext cx="16960405" cy="477705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237AF35-F907-4DAA-843E-48677C816A78}"/>
              </a:ext>
            </a:extLst>
          </p:cNvPr>
          <p:cNvSpPr txBox="1">
            <a:spLocks/>
          </p:cNvSpPr>
          <p:nvPr/>
        </p:nvSpPr>
        <p:spPr>
          <a:xfrm>
            <a:off x="5099538" y="5530362"/>
            <a:ext cx="8219049" cy="1394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www.rochafurtado.adv.br</a:t>
            </a:r>
          </a:p>
        </p:txBody>
      </p:sp>
    </p:spTree>
    <p:extLst>
      <p:ext uri="{BB962C8B-B14F-4D97-AF65-F5344CB8AC3E}">
        <p14:creationId xmlns:p14="http://schemas.microsoft.com/office/powerpoint/2010/main" val="4151629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BF617C17-96D1-4D03-A739-2F8294A2CB8F}"/>
              </a:ext>
            </a:extLst>
          </p:cNvPr>
          <p:cNvSpPr txBox="1"/>
          <p:nvPr/>
        </p:nvSpPr>
        <p:spPr>
          <a:xfrm>
            <a:off x="2725947" y="854016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EEE460A-312C-4664-A3A4-41CEA7FCC0DB}"/>
              </a:ext>
            </a:extLst>
          </p:cNvPr>
          <p:cNvSpPr txBox="1"/>
          <p:nvPr/>
        </p:nvSpPr>
        <p:spPr>
          <a:xfrm>
            <a:off x="2725947" y="854016"/>
            <a:ext cx="439084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/>
              <a:t>Obrigada!</a:t>
            </a:r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o 3D 1" descr="Livros">
                <a:extLst>
                  <a:ext uri="{FF2B5EF4-FFF2-40B4-BE49-F238E27FC236}">
                    <a16:creationId xmlns:a16="http://schemas.microsoft.com/office/drawing/2014/main" id="{FEB390BC-F2FB-4460-806B-46AD825F05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8747154"/>
                  </p:ext>
                </p:extLst>
              </p:nvPr>
            </p:nvGraphicFramePr>
            <p:xfrm>
              <a:off x="8350262" y="343851"/>
              <a:ext cx="3514038" cy="33235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14038" cy="3323575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311458" ay="1999378" az="74564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Livros">
                <a:extLst>
                  <a:ext uri="{FF2B5EF4-FFF2-40B4-BE49-F238E27FC236}">
                    <a16:creationId xmlns:a16="http://schemas.microsoft.com/office/drawing/2014/main" id="{FEB390BC-F2FB-4460-806B-46AD825F05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50262" y="343851"/>
                <a:ext cx="3514038" cy="332357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aixaDeTexto 5">
            <a:extLst>
              <a:ext uri="{FF2B5EF4-FFF2-40B4-BE49-F238E27FC236}">
                <a16:creationId xmlns:a16="http://schemas.microsoft.com/office/drawing/2014/main" id="{9C8D5948-4433-4433-83EA-A73467D56B07}"/>
              </a:ext>
            </a:extLst>
          </p:cNvPr>
          <p:cNvSpPr txBox="1"/>
          <p:nvPr/>
        </p:nvSpPr>
        <p:spPr>
          <a:xfrm>
            <a:off x="6818979" y="4462355"/>
            <a:ext cx="7990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monique@rochafurtado.adv.br</a:t>
            </a:r>
            <a:endParaRPr lang="pt-BR" sz="2400" b="1" dirty="0"/>
          </a:p>
          <a:p>
            <a:r>
              <a:rPr lang="pt-BR" sz="2400" b="1" dirty="0"/>
              <a:t>(61) 99346.6363 </a:t>
            </a:r>
          </a:p>
          <a:p>
            <a:endParaRPr lang="pt-BR" sz="900" dirty="0"/>
          </a:p>
          <a:p>
            <a:endParaRPr lang="pt-BR" sz="900" dirty="0"/>
          </a:p>
          <a:p>
            <a:endParaRPr lang="pt-BR" sz="900" dirty="0"/>
          </a:p>
          <a:p>
            <a:endParaRPr lang="pt-BR" sz="9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312878B-07C7-4B96-9B13-452C7CCCFA91}"/>
              </a:ext>
            </a:extLst>
          </p:cNvPr>
          <p:cNvSpPr/>
          <p:nvPr/>
        </p:nvSpPr>
        <p:spPr>
          <a:xfrm>
            <a:off x="2366450" y="2384106"/>
            <a:ext cx="6528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pt-BR" sz="3600" b="1" dirty="0">
                <a:latin typeface="Calibri" panose="020F0502020204030204"/>
              </a:rPr>
              <a:t>“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Você nunca está errado em fazer a coisa certa</a:t>
            </a:r>
            <a:r>
              <a:rPr lang="pt-BR" sz="3600" dirty="0"/>
              <a:t>." - Mark Twain</a:t>
            </a:r>
          </a:p>
          <a:p>
            <a:pPr algn="ctr" defTabSz="685800"/>
            <a:endParaRPr lang="pt-BR" sz="3200" dirty="0">
              <a:solidFill>
                <a:schemeClr val="bg1"/>
              </a:solidFill>
              <a:highlight>
                <a:srgbClr val="00FFFF"/>
              </a:highlight>
              <a:latin typeface="Calibri" panose="020F0502020204030204"/>
            </a:endParaRPr>
          </a:p>
          <a:p>
            <a:pPr algn="ctr" defTabSz="685800"/>
            <a:endParaRPr lang="pt-BR" sz="3200" b="1" dirty="0">
              <a:solidFill>
                <a:schemeClr val="bg1"/>
              </a:solidFill>
              <a:highlight>
                <a:srgbClr val="00FFFF"/>
              </a:highlight>
              <a:latin typeface="Calibri" panose="020F0502020204030204"/>
            </a:endParaRPr>
          </a:p>
          <a:p>
            <a:pPr algn="ctr" defTabSz="685800"/>
            <a:endParaRPr lang="pt-BR" sz="3200" b="1" dirty="0">
              <a:solidFill>
                <a:schemeClr val="bg1"/>
              </a:solidFill>
              <a:highlight>
                <a:srgbClr val="00FFFF"/>
              </a:highlight>
              <a:latin typeface="Calibri" panose="020F0502020204030204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86FDD58-63DE-FBF9-2BBB-2CDF33815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1" y="4518995"/>
            <a:ext cx="3749697" cy="157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116CC6B-761B-D471-1B14-527B26A5D5ED}"/>
              </a:ext>
            </a:extLst>
          </p:cNvPr>
          <p:cNvSpPr txBox="1"/>
          <p:nvPr/>
        </p:nvSpPr>
        <p:spPr>
          <a:xfrm>
            <a:off x="1981200" y="759126"/>
            <a:ext cx="8229600" cy="92333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CONTEXTO DA LEI Nº 14.133/2021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A8E0093-EC72-EF61-1291-E92BD3A88111}"/>
              </a:ext>
            </a:extLst>
          </p:cNvPr>
          <p:cNvGraphicFramePr/>
          <p:nvPr/>
        </p:nvGraphicFramePr>
        <p:xfrm>
          <a:off x="976605" y="1758761"/>
          <a:ext cx="10668000" cy="4449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1624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DD101B-729B-4EF7-C206-79588E5F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92" y="975360"/>
            <a:ext cx="10902776" cy="468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4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1981200" y="802258"/>
            <a:ext cx="8229600" cy="147732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ABRANGÊNCIA E APLICAÇÃO DA LEI Nº 14.133/2021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A79E83-69A9-48ED-BA68-FE9F3A36FE7E}"/>
              </a:ext>
            </a:extLst>
          </p:cNvPr>
          <p:cNvSpPr/>
          <p:nvPr/>
        </p:nvSpPr>
        <p:spPr>
          <a:xfrm>
            <a:off x="1150189" y="2665562"/>
            <a:ext cx="97967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NORMAS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GERAIS</a:t>
            </a: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DE LICITAÇÃO E CONTRATAÇÃO PARA:</a:t>
            </a: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just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D6D6708-9CD0-4A35-AFF7-A20D88A39267}"/>
              </a:ext>
            </a:extLst>
          </p:cNvPr>
          <p:cNvSpPr/>
          <p:nvPr/>
        </p:nvSpPr>
        <p:spPr>
          <a:xfrm>
            <a:off x="2737449" y="3174846"/>
            <a:ext cx="60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ADM PÚBLICA DIRETA, AUTÁRQUICA E FUNDACIONAL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6769489-79EE-4417-9432-C3577D5B33F6}"/>
              </a:ext>
            </a:extLst>
          </p:cNvPr>
          <p:cNvSpPr/>
          <p:nvPr/>
        </p:nvSpPr>
        <p:spPr>
          <a:xfrm>
            <a:off x="2737449" y="3731099"/>
            <a:ext cx="60960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UNIÃO, ESTADOS, DF e MUNICÍPIOS</a:t>
            </a:r>
          </a:p>
        </p:txBody>
      </p:sp>
      <p:pic>
        <p:nvPicPr>
          <p:cNvPr id="1026" name="Picture 2" descr="Atenção - ícones de sinais grátis">
            <a:extLst>
              <a:ext uri="{FF2B5EF4-FFF2-40B4-BE49-F238E27FC236}">
                <a16:creationId xmlns:a16="http://schemas.microsoft.com/office/drawing/2014/main" id="{7560DCE6-C14F-4ABD-A6DB-04BBE00E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3199">
            <a:off x="1293382" y="4058959"/>
            <a:ext cx="1491382" cy="149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07B47B8-1B20-4308-8654-A3AEEFFC246E}"/>
              </a:ext>
            </a:extLst>
          </p:cNvPr>
          <p:cNvSpPr/>
          <p:nvPr/>
        </p:nvSpPr>
        <p:spPr>
          <a:xfrm>
            <a:off x="3140015" y="4894756"/>
            <a:ext cx="97967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NÃO SE APLICA – NEM DE FORMA SUBSIDIÁRIA - ÀS EMPRESAS ESTATAIS</a:t>
            </a:r>
          </a:p>
          <a:p>
            <a:pPr algn="ctr"/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Lei nº 13.303/2016 </a:t>
            </a:r>
          </a:p>
          <a:p>
            <a:pPr algn="just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Gráfico 10" descr="Círculo com seta para a direita">
            <a:extLst>
              <a:ext uri="{FF2B5EF4-FFF2-40B4-BE49-F238E27FC236}">
                <a16:creationId xmlns:a16="http://schemas.microsoft.com/office/drawing/2014/main" id="{6AD14D2D-D99D-4360-9B9B-3C969B20F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169688" y="52037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6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1981200" y="802258"/>
            <a:ext cx="8229600" cy="147732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highlight>
                  <a:srgbClr val="808000"/>
                </a:highlight>
              </a:rPr>
              <a:t>ABRANGÊNCIA E APLICAÇÃO DA LEI Nº 14.133/2021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A79E83-69A9-48ED-BA68-FE9F3A36FE7E}"/>
              </a:ext>
            </a:extLst>
          </p:cNvPr>
          <p:cNvSpPr/>
          <p:nvPr/>
        </p:nvSpPr>
        <p:spPr>
          <a:xfrm>
            <a:off x="1150189" y="2665562"/>
            <a:ext cx="97967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2. MPV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1167/2023</a:t>
            </a:r>
          </a:p>
          <a:p>
            <a:pPr algn="just"/>
            <a:endParaRPr lang="pt-BR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077913" algn="just"/>
            <a:r>
              <a:rPr lang="pt-BR" dirty="0"/>
              <a:t>Art. 191. Até o decurso do prazo de que trata o inciso II do caput do art. 193, a Administração </a:t>
            </a:r>
            <a:r>
              <a:rPr lang="pt-BR" b="1" dirty="0"/>
              <a:t>poderá optar por licitar ou contratar diretamente </a:t>
            </a:r>
            <a:r>
              <a:rPr lang="pt-BR" dirty="0"/>
              <a:t>de acordo com esta Lei ou de acordo com as leis citadas no referido inciso, desde que: </a:t>
            </a:r>
          </a:p>
          <a:p>
            <a:pPr marL="1077913" algn="just"/>
            <a:endParaRPr lang="pt-BR" dirty="0"/>
          </a:p>
          <a:p>
            <a:pPr marL="1077913" algn="just"/>
            <a:r>
              <a:rPr lang="pt-BR" dirty="0"/>
              <a:t>I - a publicação do edital ou do ato autorizativo da contratação direta ocorra até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de dezembro de 2023; </a:t>
            </a:r>
            <a:r>
              <a:rPr lang="pt-BR" dirty="0"/>
              <a:t>e</a:t>
            </a:r>
          </a:p>
          <a:p>
            <a:pPr marL="1077913" algn="just"/>
            <a:endParaRPr lang="pt-BR" dirty="0"/>
          </a:p>
          <a:p>
            <a:pPr marL="1077913" algn="just"/>
            <a:r>
              <a:rPr lang="pt-BR" dirty="0"/>
              <a:t> II - a opção escolhida seja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expressamente indicada no edital </a:t>
            </a:r>
            <a:r>
              <a:rPr lang="pt-BR" dirty="0"/>
              <a:t>ou no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 autorizativo da contratação direta</a:t>
            </a:r>
            <a:r>
              <a:rPr lang="pt-BR" dirty="0"/>
              <a:t>.</a:t>
            </a: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077913"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69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1981200" y="802258"/>
            <a:ext cx="8229600" cy="147732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highlight>
                  <a:srgbClr val="808000"/>
                </a:highlight>
              </a:rPr>
              <a:t>ABRANGÊNCIA E APLICAÇÃO DA LEI Nº 14.133/2021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A79E83-69A9-48ED-BA68-FE9F3A36FE7E}"/>
              </a:ext>
            </a:extLst>
          </p:cNvPr>
          <p:cNvSpPr/>
          <p:nvPr/>
        </p:nvSpPr>
        <p:spPr>
          <a:xfrm>
            <a:off x="1150189" y="2665562"/>
            <a:ext cx="979673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3. EM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30/12/2023</a:t>
            </a: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REVOGAM-SE: </a:t>
            </a:r>
          </a:p>
          <a:p>
            <a:pPr algn="just"/>
            <a:endParaRPr lang="pt-BR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Lei nº 8.666/1993;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Lei nº 10.520/2002;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os art. 1º a art. 47-A da Lei nº 12.462/2011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 05/2017, IN 04/2014...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10.024/2019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demais penduricalhos</a:t>
            </a:r>
          </a:p>
          <a:p>
            <a:pPr algn="just"/>
            <a:endParaRPr lang="pt-BR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REGIME NORMATIVO GERAL ÚNICO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Seta">
                <a:extLst>
                  <a:ext uri="{FF2B5EF4-FFF2-40B4-BE49-F238E27FC236}">
                    <a16:creationId xmlns:a16="http://schemas.microsoft.com/office/drawing/2014/main" id="{714E2B24-7C87-4BB2-AA7A-A5B6D69622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017532"/>
                  </p:ext>
                </p:extLst>
              </p:nvPr>
            </p:nvGraphicFramePr>
            <p:xfrm>
              <a:off x="7091937" y="2942250"/>
              <a:ext cx="1813349" cy="202221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813349" cy="2022215"/>
                    </a:xfrm>
                    <a:prstGeom prst="rect">
                      <a:avLst/>
                    </a:prstGeom>
                  </am3d:spPr>
                  <am3d:camera>
                    <am3d:pos x="0" y="0" z="657032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460460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78491" ay="3117329" az="69757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8386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Seta">
                <a:extLst>
                  <a:ext uri="{FF2B5EF4-FFF2-40B4-BE49-F238E27FC236}">
                    <a16:creationId xmlns:a16="http://schemas.microsoft.com/office/drawing/2014/main" id="{714E2B24-7C87-4BB2-AA7A-A5B6D69622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91937" y="2942250"/>
                <a:ext cx="1813349" cy="20222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tângulo 4">
            <a:extLst>
              <a:ext uri="{FF2B5EF4-FFF2-40B4-BE49-F238E27FC236}">
                <a16:creationId xmlns:a16="http://schemas.microsoft.com/office/drawing/2014/main" id="{F6E867BA-B9A4-4FB8-BA66-8812B472851E}"/>
              </a:ext>
            </a:extLst>
          </p:cNvPr>
          <p:cNvSpPr/>
          <p:nvPr/>
        </p:nvSpPr>
        <p:spPr>
          <a:xfrm>
            <a:off x="9601199" y="3545457"/>
            <a:ext cx="2237143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Atos Jurídicos anteriores a 30/12/23 sob as leis antigas terão sua sua segurança jurídica </a:t>
            </a:r>
            <a:endParaRPr lang="pt-B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08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AFD5DE3-5EF8-46A1-AFC9-D0D9CA7035E7}"/>
              </a:ext>
            </a:extLst>
          </p:cNvPr>
          <p:cNvSpPr txBox="1"/>
          <p:nvPr/>
        </p:nvSpPr>
        <p:spPr>
          <a:xfrm>
            <a:off x="2631057" y="330970"/>
            <a:ext cx="8036942" cy="135421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highlight>
                  <a:srgbClr val="808000"/>
                </a:highlight>
              </a:rPr>
              <a:t>PRINCIPAIS MUDANÇAS E SEUS IMPACTOS PARA O FORNECEDOR</a:t>
            </a:r>
          </a:p>
          <a:p>
            <a:endParaRPr lang="pt-BR" dirty="0">
              <a:highlight>
                <a:srgbClr val="800080"/>
              </a:highligh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o 3D 6" descr="Computador tudo em um">
                <a:extLst>
                  <a:ext uri="{FF2B5EF4-FFF2-40B4-BE49-F238E27FC236}">
                    <a16:creationId xmlns:a16="http://schemas.microsoft.com/office/drawing/2014/main" id="{850FEAC7-8E24-4E1A-B85C-30F19A7BA9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0828901"/>
                  </p:ext>
                </p:extLst>
              </p:nvPr>
            </p:nvGraphicFramePr>
            <p:xfrm>
              <a:off x="233791" y="1798773"/>
              <a:ext cx="4409215" cy="44854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409215" cy="4485400"/>
                    </a:xfrm>
                    <a:prstGeom prst="rect">
                      <a:avLst/>
                    </a:prstGeom>
                  </am3d:spPr>
                  <am3d:camera>
                    <am3d:pos x="0" y="0" z="720103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39501" d="1000000"/>
                    <am3d:preTrans dx="-485408" dy="-14998550" dz="5091385"/>
                    <am3d:scale>
                      <am3d:sx n="1000000" d="1000000"/>
                      <am3d:sy n="1000000" d="1000000"/>
                      <am3d:sz n="1000000" d="1000000"/>
                    </am3d:scale>
                    <am3d:rot ax="1550060" ay="2023457" az="90273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o 3D 6" descr="Computador tudo em um">
                <a:extLst>
                  <a:ext uri="{FF2B5EF4-FFF2-40B4-BE49-F238E27FC236}">
                    <a16:creationId xmlns:a16="http://schemas.microsoft.com/office/drawing/2014/main" id="{850FEAC7-8E24-4E1A-B85C-30F19A7BA9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3791" y="1798773"/>
                <a:ext cx="4409215" cy="4485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tângulo 7">
            <a:extLst>
              <a:ext uri="{FF2B5EF4-FFF2-40B4-BE49-F238E27FC236}">
                <a16:creationId xmlns:a16="http://schemas.microsoft.com/office/drawing/2014/main" id="{997AC145-1ADA-4E6F-9ED2-A015B7682EB9}"/>
              </a:ext>
            </a:extLst>
          </p:cNvPr>
          <p:cNvSpPr/>
          <p:nvPr/>
        </p:nvSpPr>
        <p:spPr>
          <a:xfrm>
            <a:off x="4338811" y="1887093"/>
            <a:ext cx="97967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1. VIRTUALIZAÇÃO DOS PROCESSOS LICITATÓRIOS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9A95DBC-1B21-4431-BD5B-956D5EF6E66E}"/>
              </a:ext>
            </a:extLst>
          </p:cNvPr>
          <p:cNvSpPr/>
          <p:nvPr/>
        </p:nvSpPr>
        <p:spPr>
          <a:xfrm>
            <a:off x="5644661" y="2400974"/>
            <a:ext cx="59348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Art. 12. No </a:t>
            </a:r>
            <a:r>
              <a:rPr lang="pt-BR" b="1" dirty="0"/>
              <a:t>processo licitatório</a:t>
            </a:r>
            <a:r>
              <a:rPr lang="pt-BR" dirty="0"/>
              <a:t>, observar-se-á o seguinte: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VI - os </a:t>
            </a:r>
            <a:r>
              <a:rPr lang="pt-BR" b="1" dirty="0"/>
              <a:t>atos</a:t>
            </a:r>
            <a:r>
              <a:rPr lang="pt-BR" dirty="0"/>
              <a:t> serão </a:t>
            </a:r>
            <a:r>
              <a:rPr lang="pt-BR" b="1" i="1" dirty="0"/>
              <a:t>preferencialmente</a:t>
            </a:r>
            <a:r>
              <a:rPr lang="pt-BR" b="1" dirty="0"/>
              <a:t> digitais, </a:t>
            </a:r>
            <a:r>
              <a:rPr lang="pt-BR" dirty="0"/>
              <a:t>de forma a permitir que sejam produzidos, comunicados, armazenados e validados por meio eletrônico;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17. </a:t>
            </a:r>
            <a:r>
              <a:rPr lang="pt-BR" dirty="0"/>
              <a:t>O processo de licitação observará as seguintes fases, em sequência:</a:t>
            </a:r>
          </a:p>
          <a:p>
            <a:pPr algn="just"/>
            <a:endParaRPr lang="pt-BR" sz="2400" dirty="0"/>
          </a:p>
          <a:p>
            <a:pPr algn="just"/>
            <a:r>
              <a:rPr lang="pt-BR" dirty="0"/>
              <a:t>§ 2º As </a:t>
            </a:r>
            <a:r>
              <a:rPr lang="pt-BR" b="1" u="sng" dirty="0"/>
              <a:t>licitações</a:t>
            </a:r>
            <a:r>
              <a:rPr lang="pt-BR" dirty="0"/>
              <a:t> serão realizadas preferencialmente sob a forma </a:t>
            </a:r>
            <a:r>
              <a:rPr lang="pt-BR" b="1" u="sng" dirty="0"/>
              <a:t>eletrônica,</a:t>
            </a:r>
            <a:r>
              <a:rPr lang="pt-BR" dirty="0"/>
              <a:t> admitida a utilização da forma presencial, desde que motivada, devendo a sessão pública ser registrada em ata e gravada em áudio e vídeo.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2218972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379</TotalTime>
  <Words>1949</Words>
  <Application>Microsoft Office PowerPoint</Application>
  <PresentationFormat>Widescreen</PresentationFormat>
  <Paragraphs>207</Paragraphs>
  <Slides>30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8" baseType="lpstr">
      <vt:lpstr>Adobe Devanagari</vt:lpstr>
      <vt:lpstr>Arial</vt:lpstr>
      <vt:lpstr>Arial Nova Light</vt:lpstr>
      <vt:lpstr>Calibri</vt:lpstr>
      <vt:lpstr>Calibri Light</vt:lpstr>
      <vt:lpstr>Times New Roman</vt:lpstr>
      <vt:lpstr>Wingdings</vt:lpstr>
      <vt:lpstr>Retrospectiva</vt:lpstr>
      <vt:lpstr>WORKSHOP  A nova Lei de Licitações LEI Nº 14.133/2021</vt:lpstr>
      <vt:lpstr>Monique Rocha Furtado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 LEI Nº 14.133/2021 A nova Lei de Licitações</dc:title>
  <dc:creator>Rocha Furtado Adv</dc:creator>
  <cp:lastModifiedBy>Gisele Bastos</cp:lastModifiedBy>
  <cp:revision>28</cp:revision>
  <dcterms:created xsi:type="dcterms:W3CDTF">2023-06-23T20:00:38Z</dcterms:created>
  <dcterms:modified xsi:type="dcterms:W3CDTF">2023-07-03T16:20:14Z</dcterms:modified>
</cp:coreProperties>
</file>